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1" r:id="rId4"/>
    <p:sldId id="287" r:id="rId5"/>
    <p:sldId id="361" r:id="rId6"/>
    <p:sldId id="362" r:id="rId7"/>
    <p:sldId id="264" r:id="rId8"/>
    <p:sldId id="290" r:id="rId9"/>
    <p:sldId id="258" r:id="rId10"/>
    <p:sldId id="259" r:id="rId11"/>
    <p:sldId id="291" r:id="rId12"/>
    <p:sldId id="260" r:id="rId13"/>
    <p:sldId id="292" r:id="rId14"/>
    <p:sldId id="293" r:id="rId15"/>
    <p:sldId id="294" r:id="rId16"/>
    <p:sldId id="261" r:id="rId17"/>
    <p:sldId id="295" r:id="rId18"/>
    <p:sldId id="358" r:id="rId19"/>
    <p:sldId id="359" r:id="rId20"/>
    <p:sldId id="360" r:id="rId21"/>
    <p:sldId id="357" r:id="rId22"/>
    <p:sldId id="296" r:id="rId23"/>
    <p:sldId id="297" r:id="rId24"/>
    <p:sldId id="298" r:id="rId25"/>
    <p:sldId id="299" r:id="rId26"/>
    <p:sldId id="28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cia Stadnyk" initials="TS" lastIdx="17" clrIdx="0">
    <p:extLst>
      <p:ext uri="{19B8F6BF-5375-455C-9EA6-DF929625EA0E}">
        <p15:presenceInfo xmlns:p15="http://schemas.microsoft.com/office/powerpoint/2012/main" userId="S::tricia.stadnyk@ucalgary.ca::d458f24a-4e06-46e3-a208-9eb1a60a9ec2" providerId="AD"/>
      </p:ext>
    </p:extLst>
  </p:cmAuthor>
  <p:cmAuthor id="2" name="Hervé Awoye" initials="HA" lastIdx="5" clrIdx="1">
    <p:extLst>
      <p:ext uri="{19B8F6BF-5375-455C-9EA6-DF929625EA0E}">
        <p15:presenceInfo xmlns:p15="http://schemas.microsoft.com/office/powerpoint/2012/main" userId="5ba78df2116f8e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12.jfif>
</file>

<file path=ppt/media/image13.png>
</file>

<file path=ppt/media/image14.jp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0.png>
</file>

<file path=ppt/media/image21.png>
</file>

<file path=ppt/media/image22.jpg>
</file>

<file path=ppt/media/image23.tiff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3E201B-52E0-476B-A67C-05AB13D45257}" type="datetimeFigureOut">
              <a:rPr lang="de-DE" smtClean="0"/>
              <a:t>08.04.2020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81BB5-F027-44E8-AA48-BBD8C021E85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1465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4298D-0340-49CE-A5B3-F8464A1044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3DB4BF-70D2-4B91-AA27-37375E8CAD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7E8EC-BFDB-4265-A340-2EE586A7B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2DFD9-7E52-43F1-AA81-D578BA9CD8D3}" type="datetime1">
              <a:rPr lang="en-CA" smtClean="0"/>
              <a:t>2020-04-08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07D87-31D7-4F0A-91D1-ED3AA5F38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CAD47-F975-4B84-BEEF-2F4C7687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531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11DCC-89A4-4979-B1FF-7F518D2E6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9FB67D-593D-4A47-966C-1135A6104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611C0-EAD4-46F2-B4AC-628F03AEF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022DC-2D28-4A7D-A195-61067657E6B7}" type="datetime1">
              <a:rPr lang="en-CA" smtClean="0"/>
              <a:t>2020-04-08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6FCC5-F99A-4983-9265-CD7F9D06D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19BE6-CFB4-4820-874A-427D1E08B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9646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26CE71-6BC7-404C-8A42-AE3FC5C4F7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D98FBB-2619-4BFB-A030-D0694D504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53DF9-EC1F-4271-A931-4868C2F23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79119-D493-4183-A6E1-9FB7E248086D}" type="datetime1">
              <a:rPr lang="en-CA" smtClean="0"/>
              <a:t>2020-04-08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A4573-503A-450D-8939-5174F3393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ED342-76E4-4B9B-998B-1F893E8AC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517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653A-AC9D-42E1-A220-77C826ECC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66408-57DA-47A2-94EE-B0563457B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3CBFE-C849-49B2-B2D1-183AE87C5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4085A-8F70-40BB-8054-990BD90F8D80}" type="datetime1">
              <a:rPr lang="en-CA" smtClean="0"/>
              <a:t>2020-04-08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C2CB6-E6DE-4ACB-8D61-E2DEB7D36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E9F4F-4542-42FA-8DAC-00EF9FB55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8456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720A7-E9F3-4ECD-A23A-1072F75E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E429B-E086-48AD-8EDE-327B06174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EF663-93A2-4C13-896C-51159CF84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CEDA5-A3CD-423E-B72C-A28D94AAB87B}" type="datetime1">
              <a:rPr lang="en-CA" smtClean="0"/>
              <a:t>2020-04-08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03008-D572-44D9-BC4F-B72E6760D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17701-692B-4D60-8641-D430111B6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8945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FC580-3D46-4BB9-885F-DCB3D89F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489CD-1B8C-4E14-B888-A6884EEF5E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0794BC-F0EF-4011-B989-40D906443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28F3A-C829-444E-A19C-53EB68B7F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0A91-73C3-46E0-9E10-2E89C6FEEF78}" type="datetime1">
              <a:rPr lang="en-CA" smtClean="0"/>
              <a:t>2020-04-08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CCAAA-AACD-491F-89CA-6C2A53BC9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9C92C1-A018-4B33-A42D-311AAD24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8364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02625-B2D6-421E-8064-C23B759D1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97226-C1CC-4A9A-8B93-051BAB0E6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488B9-7A75-4412-8FEB-5F04E6AA3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41E8F0-5479-45C6-944A-794A23F8EF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163203-1240-4436-B715-5D66E8B2F0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318EA4-2F1D-497C-84E9-962066587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BD387-A7F2-4BE1-AE55-59D29EABE634}" type="datetime1">
              <a:rPr lang="en-CA" smtClean="0"/>
              <a:t>2020-04-08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BA4183-59F3-47DA-B581-8AFFB2028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4EEA6E-6E15-4288-85B7-CC7282BE8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398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07EA-FA87-4FFE-B4A1-7FF9322DC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D77123-CFBA-4A7E-8793-ACD537552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F605-F08A-4895-8B1A-F1BB73C201DB}" type="datetime1">
              <a:rPr lang="en-CA" smtClean="0"/>
              <a:t>2020-04-08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974EC1-1A02-48F8-99DA-E6C4F2903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2BA6DD-9E75-460C-BDE5-3A641B36E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1000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97C61-4E30-4D9B-A261-EC6BAA0FE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B9008-D19A-4415-BDE1-CAFBDA7EFDBF}" type="datetime1">
              <a:rPr lang="en-CA" smtClean="0"/>
              <a:t>2020-04-08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C3E23-2253-40D3-AF80-5614CDED3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1B8630-DBAC-4A72-8C3D-C1A89DAF1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4407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22516-6D60-4895-B704-5CB8B9E48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47871-510B-42E3-9D5E-1FE915F67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E9FFA-B792-4BD4-A2B9-EC291AC9B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5BDB3-9029-4227-BD95-25B0DA05A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718C-A6B1-4B0C-B7EE-D635075EFD72}" type="datetime1">
              <a:rPr lang="en-CA" smtClean="0"/>
              <a:t>2020-04-08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D721CE-2B39-45C0-8CA3-F0558433C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08B8AB-D1EE-45DB-8725-62E15160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0848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804FF-FD61-4608-A0A7-0F4449569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154FC0-B162-4822-8F66-33EEEBD45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13C45C-162F-4E04-A334-0974D4B7C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2BB1BB-FC66-433F-ADB2-8A750295E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DF43A-3FB3-4107-B646-B05264119CEF}" type="datetime1">
              <a:rPr lang="en-CA" smtClean="0"/>
              <a:t>2020-04-08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0C748-4787-4A38-887C-98FB5E7A7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852D0-2F37-4972-8903-07692781C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6534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BFB71-2E36-496F-9CC5-622D9050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6924DF-BC89-47FD-BA28-860B806B5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03374-49B6-4D3F-B6D9-B2B7A7DB44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4D577-6C06-42C1-832E-DB1FA99E5658}" type="datetime1">
              <a:rPr lang="en-CA" smtClean="0"/>
              <a:t>2020-04-08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E56C3-7C24-4F8C-9969-73008AFE1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A3510-37FB-4B16-BB3A-615FAAD36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503AC5-A0DF-4B45-B958-A5CB3A8C96F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042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f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jp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snow.info/" TargetMode="External"/><Relationship Id="rId2" Type="http://schemas.openxmlformats.org/officeDocument/2006/relationships/hyperlink" Target="https://lta.cr.usgs.gov/HYDRO1K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hyperlink" Target="http://fluxnet.ornl.gov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alsoilmap.net/" TargetMode="External"/><Relationship Id="rId7" Type="http://schemas.openxmlformats.org/officeDocument/2006/relationships/image" Target="../media/image1.png"/><Relationship Id="rId2" Type="http://schemas.openxmlformats.org/officeDocument/2006/relationships/hyperlink" Target="http://geogratis.gc.ca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ateroffice.ec.gc.ca/" TargetMode="External"/><Relationship Id="rId5" Type="http://schemas.openxmlformats.org/officeDocument/2006/relationships/hyperlink" Target="https://globalweather.tamu.edu/" TargetMode="External"/><Relationship Id="rId4" Type="http://schemas.openxmlformats.org/officeDocument/2006/relationships/hyperlink" Target="https://weather.gc.ca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snow.info/" TargetMode="External"/><Relationship Id="rId2" Type="http://schemas.openxmlformats.org/officeDocument/2006/relationships/hyperlink" Target="https://lta.cr.usgs.gov/HYDRO1K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25.png"/><Relationship Id="rId4" Type="http://schemas.openxmlformats.org/officeDocument/2006/relationships/hyperlink" Target="http://fluxnet.ornl.gov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1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geoscan.nrcan.gc.ca/starweb/geoscan/servlet.starweb?path=geoscan/downloade.web&amp;search1=R=295462" TargetMode="External"/><Relationship Id="rId7" Type="http://schemas.openxmlformats.org/officeDocument/2006/relationships/hyperlink" Target="https://climate.weather.gc.ca/" TargetMode="External"/><Relationship Id="rId2" Type="http://schemas.openxmlformats.org/officeDocument/2006/relationships/hyperlink" Target="https://www.usgs.gov/centers/eros/science/usgs-eros-archive-digital-elevation-shuttle-radar-topography-mission-srtm-1-arc?qt-science_center_objects=0#qt-science_center_object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eather.gc.ca/grib/grib2_RDPA_ps10km_e.html" TargetMode="External"/><Relationship Id="rId5" Type="http://schemas.openxmlformats.org/officeDocument/2006/relationships/hyperlink" Target="http://www.cec.org/tools-and-resources/map-files/land-cover-2010-landsat-30m" TargetMode="External"/><Relationship Id="rId4" Type="http://schemas.openxmlformats.org/officeDocument/2006/relationships/hyperlink" Target="https://pubs.usgs.gov/ds/425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snow.info/" TargetMode="External"/><Relationship Id="rId2" Type="http://schemas.openxmlformats.org/officeDocument/2006/relationships/hyperlink" Target="https://lta.cr.usgs.gov/HYDRO1K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1.png"/><Relationship Id="rId4" Type="http://schemas.openxmlformats.org/officeDocument/2006/relationships/hyperlink" Target="http://fluxnet.ornl.gov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globalchange.bnu.edu.cn/research/soil5.jsp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uc-hal.slack.com/archives/C011BTG7GL8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snow.info/" TargetMode="External"/><Relationship Id="rId2" Type="http://schemas.openxmlformats.org/officeDocument/2006/relationships/hyperlink" Target="https://lta.cr.usgs.gov/HYDRO1K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8.tiff"/><Relationship Id="rId4" Type="http://schemas.openxmlformats.org/officeDocument/2006/relationships/hyperlink" Target="http://fluxnet.ornl.gov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2DBC9-7074-4545-A616-E0E661E4C7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Multi-model </a:t>
            </a:r>
            <a:r>
              <a:rPr lang="en-US" sz="4000" b="1" dirty="0" err="1"/>
              <a:t>Intercomparison</a:t>
            </a:r>
            <a:r>
              <a:rPr lang="en-US" sz="4000" b="1" dirty="0"/>
              <a:t> Project on the Saskatchewan-Nelson-Churchill River Basin </a:t>
            </a:r>
            <a:br>
              <a:rPr lang="en-US" sz="4000" b="1" dirty="0"/>
            </a:br>
            <a:r>
              <a:rPr lang="en-US" sz="4000" b="1" dirty="0"/>
              <a:t>(Nelson-</a:t>
            </a:r>
            <a:r>
              <a:rPr lang="en-US" sz="4000" b="1" dirty="0" err="1"/>
              <a:t>MiP</a:t>
            </a:r>
            <a:r>
              <a:rPr lang="en-US" sz="4000" b="1" dirty="0"/>
              <a:t> project)</a:t>
            </a:r>
            <a:endParaRPr lang="en-CA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80E85-397F-4DF8-8578-BCDB1FD449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 dirty="0"/>
          </a:p>
          <a:p>
            <a:r>
              <a:rPr lang="en-CA" dirty="0"/>
              <a:t>Monthly meeting - April 08</a:t>
            </a:r>
            <a:r>
              <a:rPr lang="en-CA" baseline="30000" dirty="0"/>
              <a:t>th</a:t>
            </a:r>
            <a:r>
              <a:rPr lang="en-CA" dirty="0"/>
              <a:t>, 2020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A6F9D7-5804-4F39-883F-174910B66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95250"/>
            <a:ext cx="2560325" cy="82601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5415C-C9B3-46AC-A59E-E03052275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</a:t>
            </a:fld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5B4ECA-B346-4E43-81A9-34136B2438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197" y="4737899"/>
            <a:ext cx="1800000" cy="48863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DFDCC6AC-0109-4802-9119-A911B63E22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00156" y="5916999"/>
            <a:ext cx="1800000" cy="8732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AAF3F6-2A49-4888-8700-C59C28530E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621" y="6153088"/>
            <a:ext cx="1800000" cy="6598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827780-92FB-4324-A0CE-1B1AC25F7E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322" y="5378735"/>
            <a:ext cx="1800000" cy="3448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F4E117-8191-456C-B871-403408967BFA}"/>
              </a:ext>
            </a:extLst>
          </p:cNvPr>
          <p:cNvSpPr txBox="1"/>
          <p:nvPr/>
        </p:nvSpPr>
        <p:spPr>
          <a:xfrm>
            <a:off x="1073016" y="5711711"/>
            <a:ext cx="180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Manitoba Infrastructure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EA5D6C8-9F46-440D-AF10-0778F78C4E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423" y="4791657"/>
            <a:ext cx="1800000" cy="41608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A1E62BEF-84C3-412B-8104-4CFC13DBB50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904239" y="4798658"/>
            <a:ext cx="1800000" cy="43051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F87D509-B1FD-406A-91D8-8302A088F76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0" t="22751" r="13115" b="24131"/>
          <a:stretch/>
        </p:blipFill>
        <p:spPr>
          <a:xfrm>
            <a:off x="8434876" y="5439753"/>
            <a:ext cx="1800000" cy="52301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02FB2E-296A-4ECB-A3B7-36FC43DB66F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3" t="25231" r="12196" b="28210"/>
          <a:stretch/>
        </p:blipFill>
        <p:spPr>
          <a:xfrm>
            <a:off x="3470988" y="6223515"/>
            <a:ext cx="1800000" cy="45918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B6801AE-9ACA-4BEB-BA31-0C9197782E35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3" t="36258" r="5183" b="36495"/>
          <a:stretch/>
        </p:blipFill>
        <p:spPr>
          <a:xfrm>
            <a:off x="5906275" y="5477068"/>
            <a:ext cx="1800000" cy="34235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C7BAC6E-9E13-4FC7-921B-A7AFBBC7A20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3507" y="4850428"/>
            <a:ext cx="1800000" cy="40263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366142E-967F-4A36-85C7-6D83138DBBF9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06" r="3829" b="32150"/>
          <a:stretch/>
        </p:blipFill>
        <p:spPr>
          <a:xfrm>
            <a:off x="3482749" y="5381910"/>
            <a:ext cx="1800000" cy="56232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B88367C-949D-4A6A-9060-9ADB03C7A16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064" y="6158337"/>
            <a:ext cx="1800000" cy="49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23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8143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3. Input Data Used 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1774874" y="1432939"/>
          <a:ext cx="7638757" cy="45543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6252">
                  <a:extLst>
                    <a:ext uri="{9D8B030D-6E8A-4147-A177-3AD203B41FA5}">
                      <a16:colId xmlns:a16="http://schemas.microsoft.com/office/drawing/2014/main" val="2683774968"/>
                    </a:ext>
                  </a:extLst>
                </a:gridCol>
                <a:gridCol w="2393259">
                  <a:extLst>
                    <a:ext uri="{9D8B030D-6E8A-4147-A177-3AD203B41FA5}">
                      <a16:colId xmlns:a16="http://schemas.microsoft.com/office/drawing/2014/main" val="2276734571"/>
                    </a:ext>
                  </a:extLst>
                </a:gridCol>
                <a:gridCol w="2699246">
                  <a:extLst>
                    <a:ext uri="{9D8B030D-6E8A-4147-A177-3AD203B41FA5}">
                      <a16:colId xmlns:a16="http://schemas.microsoft.com/office/drawing/2014/main" val="2877015267"/>
                    </a:ext>
                  </a:extLst>
                </a:gridCol>
              </a:tblGrid>
              <a:tr h="369760"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Characteristic/Data</a:t>
                      </a:r>
                      <a:r>
                        <a:rPr sz="12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extLst>
                  <a:ext uri="{0D108BD9-81ED-4DB2-BD59-A6C34878D82A}">
                    <a16:rowId xmlns:a16="http://schemas.microsoft.com/office/drawing/2014/main" val="3942106020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1200" b="1" spc="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1200" b="1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USGS:</a:t>
                      </a:r>
                      <a:r>
                        <a:rPr sz="1200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Hydro1K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  <a:hlinkClick r:id="rId2"/>
                        </a:rPr>
                        <a:t>https://lta.cr.usgs.gov/HYDRO1K</a:t>
                      </a:r>
                      <a:r>
                        <a:rPr lang="en-US"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/>
                </a:tc>
                <a:extLst>
                  <a:ext uri="{0D108BD9-81ED-4DB2-BD59-A6C34878D82A}">
                    <a16:rowId xmlns:a16="http://schemas.microsoft.com/office/drawing/2014/main" val="2953371464"/>
                  </a:ext>
                </a:extLst>
              </a:tr>
              <a:tr h="702164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12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1200" spc="1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1200" spc="1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Harmonized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World Soil</a:t>
                      </a:r>
                      <a:endParaRPr lang="en-US" sz="1200" spc="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 </a:t>
                      </a:r>
                      <a:endParaRPr lang="en-US" sz="1200" spc="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Database </a:t>
                      </a:r>
                      <a:r>
                        <a:rPr sz="1200" spc="-7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V1.2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Nachtergaele et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al.</a:t>
                      </a:r>
                      <a:r>
                        <a:rPr sz="1200" spc="-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(2010)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/>
                </a:tc>
                <a:extLst>
                  <a:ext uri="{0D108BD9-81ED-4DB2-BD59-A6C34878D82A}">
                    <a16:rowId xmlns:a16="http://schemas.microsoft.com/office/drawing/2014/main" val="3812365576"/>
                  </a:ext>
                </a:extLst>
              </a:tr>
              <a:tr h="4235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ESA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CCI </a:t>
                      </a:r>
                      <a:r>
                        <a:rPr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LC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2010</a:t>
                      </a:r>
                      <a:r>
                        <a:rPr sz="1200" spc="-9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v1.4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1200" spc="1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ESA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Climate Change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Initiative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/>
                </a:tc>
                <a:extLst>
                  <a:ext uri="{0D108BD9-81ED-4DB2-BD59-A6C34878D82A}">
                    <a16:rowId xmlns:a16="http://schemas.microsoft.com/office/drawing/2014/main" val="2678487529"/>
                  </a:ext>
                </a:extLst>
              </a:tr>
              <a:tr h="3983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12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Global Lake and</a:t>
                      </a:r>
                      <a:r>
                        <a:rPr sz="1200" spc="-5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Wetland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Database</a:t>
                      </a:r>
                      <a:r>
                        <a:rPr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(GLWD)</a:t>
                      </a: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Lehner and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Doll</a:t>
                      </a:r>
                      <a:r>
                        <a:rPr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(2004)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/>
                </a:tc>
                <a:extLst>
                  <a:ext uri="{0D108BD9-81ED-4DB2-BD59-A6C34878D82A}">
                    <a16:rowId xmlns:a16="http://schemas.microsoft.com/office/drawing/2014/main" val="2501829781"/>
                  </a:ext>
                </a:extLst>
              </a:tr>
              <a:tr h="3983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Global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reservoir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and</a:t>
                      </a:r>
                      <a:r>
                        <a:rPr sz="1200" spc="-4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Dam 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database (GRanD)</a:t>
                      </a:r>
                      <a:r>
                        <a:rPr sz="1200" spc="-2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v1.1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Lehner et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al.</a:t>
                      </a:r>
                      <a:r>
                        <a:rPr sz="1200" spc="-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(2011)</a:t>
                      </a:r>
                    </a:p>
                  </a:txBody>
                  <a:tcPr marL="0" marR="0" marT="89535" marB="0"/>
                </a:tc>
                <a:extLst>
                  <a:ext uri="{0D108BD9-81ED-4DB2-BD59-A6C34878D82A}">
                    <a16:rowId xmlns:a16="http://schemas.microsoft.com/office/drawing/2014/main" val="2734981646"/>
                  </a:ext>
                </a:extLst>
              </a:tr>
              <a:tr h="377991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0485" marB="0" anchor="ctr"/>
                </a:tc>
                <a:tc>
                  <a:txBody>
                    <a:bodyPr/>
                    <a:lstStyle/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, 2. </a:t>
                      </a:r>
                      <a:r>
                        <a:rPr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USGS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 anchor="ctr"/>
                </a:tc>
                <a:tc>
                  <a:txBody>
                    <a:bodyPr/>
                    <a:lstStyle/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Environment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Canada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waterdata.usgs.gov/nwis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/>
                </a:tc>
                <a:extLst>
                  <a:ext uri="{0D108BD9-81ED-4DB2-BD59-A6C34878D82A}">
                    <a16:rowId xmlns:a16="http://schemas.microsoft.com/office/drawing/2014/main" val="2238063143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6040" marB="0" anchor="ctr"/>
                </a:tc>
                <a:tc>
                  <a:txBody>
                    <a:bodyPr/>
                    <a:lstStyle/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Hydro-GFD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Berg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et al.</a:t>
                      </a:r>
                      <a:r>
                        <a:rPr sz="1200" spc="-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(2017)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/>
                </a:tc>
                <a:extLst>
                  <a:ext uri="{0D108BD9-81ED-4DB2-BD59-A6C34878D82A}">
                    <a16:rowId xmlns:a16="http://schemas.microsoft.com/office/drawing/2014/main" val="412188274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GlobSnow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7780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1200" u="sng" dirty="0">
                          <a:solidFill>
                            <a:schemeClr val="tx1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3"/>
                        </a:rPr>
                        <a:t>www.globsnow.info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7780" marB="0"/>
                </a:tc>
                <a:extLst>
                  <a:ext uri="{0D108BD9-81ED-4DB2-BD59-A6C34878D82A}">
                    <a16:rowId xmlns:a16="http://schemas.microsoft.com/office/drawing/2014/main" val="504708760"/>
                  </a:ext>
                </a:extLst>
              </a:tr>
              <a:tr h="3983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12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World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1200" spc="-6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Monitoring  Service</a:t>
                      </a:r>
                      <a:r>
                        <a:rPr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(WGMS)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Zemp </a:t>
                      </a: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et al.</a:t>
                      </a:r>
                      <a:r>
                        <a:rPr sz="1200" spc="-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(2009)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/>
                </a:tc>
                <a:extLst>
                  <a:ext uri="{0D108BD9-81ED-4DB2-BD59-A6C34878D82A}">
                    <a16:rowId xmlns:a16="http://schemas.microsoft.com/office/drawing/2014/main" val="2231347883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FLUXNET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1200" u="sng" spc="5" dirty="0">
                          <a:solidFill>
                            <a:schemeClr val="tx1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4"/>
                        </a:rPr>
                        <a:t>fluxnet.ornl.gov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/>
                </a:tc>
                <a:extLst>
                  <a:ext uri="{0D108BD9-81ED-4DB2-BD59-A6C34878D82A}">
                    <a16:rowId xmlns:a16="http://schemas.microsoft.com/office/drawing/2014/main" val="1755413566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611532" y="964025"/>
            <a:ext cx="8610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Table 1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Description of the input data used for the model setup and their sources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C082A1-343C-49EF-8767-AAB7B87551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42FF2E2A-BBA0-43C5-B81F-091E1272E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25620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SWAT-GIW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By: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Ameer Muhammad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(Water Security Agency)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79044AB1-548C-4711-9473-F4BF670C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24618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3701988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1. Prairie Pothole Region (PPR)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590692" y="1078176"/>
            <a:ext cx="3077308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Prairie pothole Region</a:t>
            </a:r>
          </a:p>
          <a:p>
            <a:r>
              <a:rPr lang="en-US" b="1" dirty="0">
                <a:solidFill>
                  <a:srgbClr val="C00000"/>
                </a:solidFill>
              </a:rPr>
              <a:t>Known for its complex topographic landscape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Fill-Spill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Variable contributing area dynamics</a:t>
            </a:r>
          </a:p>
          <a:p>
            <a:endParaRPr lang="en-US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Cold Region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Blowing snow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Infiltration to frozen ground</a:t>
            </a:r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Agriculture expansion</a:t>
            </a:r>
          </a:p>
          <a:p>
            <a:r>
              <a:rPr lang="en-US" b="1" dirty="0">
                <a:solidFill>
                  <a:srgbClr val="C00000"/>
                </a:solidFill>
              </a:rPr>
              <a:t>Climate change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51864" y="4752476"/>
            <a:ext cx="53164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1 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Prairie Pothole Region (PPR):  source (USGS)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F30121-7812-436E-995B-2A2495E4A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314" y="827104"/>
            <a:ext cx="5889236" cy="3778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66E5D7-6BF0-4C8A-BE4A-1EBB037C0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B86B3089-9AA1-4AF4-86EC-3B4572D18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08561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1031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1. Study Area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6813416" y="740661"/>
            <a:ext cx="3077308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Upper Assiniboine River Basin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dirty="0"/>
              <a:t>Importance to SK and MB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dirty="0" err="1"/>
              <a:t>Shellmouth</a:t>
            </a:r>
            <a:r>
              <a:rPr lang="en-CA" dirty="0"/>
              <a:t> reservoir</a:t>
            </a:r>
          </a:p>
          <a:p>
            <a:pPr>
              <a:lnSpc>
                <a:spcPct val="150000"/>
              </a:lnSpc>
            </a:pPr>
            <a:endParaRPr lang="en-US" b="1" u="sng" dirty="0"/>
          </a:p>
          <a:p>
            <a:pPr>
              <a:lnSpc>
                <a:spcPct val="150000"/>
              </a:lnSpc>
            </a:pPr>
            <a:r>
              <a:rPr lang="en-US" b="1" u="sng" dirty="0"/>
              <a:t>Basin Characteristics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</a:rPr>
              <a:t>Area = 13,000 km</a:t>
            </a:r>
            <a:r>
              <a:rPr lang="en-CA" baseline="30000" dirty="0">
                <a:latin typeface="Calibri" panose="020F0502020204030204" pitchFamily="34" charset="0"/>
              </a:rPr>
              <a:t>2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</a:rPr>
              <a:t>Agriculture = 72%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</a:rPr>
              <a:t>Forest = 12%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</a:rPr>
              <a:t>GIWs (Potholes) = 140 km</a:t>
            </a:r>
            <a:r>
              <a:rPr lang="en-CA" baseline="30000" dirty="0">
                <a:latin typeface="Calibri" panose="020F0502020204030204" pitchFamily="34" charset="0"/>
              </a:rPr>
              <a:t>2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</a:rPr>
              <a:t>Density of GIWs = 3.5/km</a:t>
            </a:r>
            <a:r>
              <a:rPr lang="en-CA" baseline="30000" dirty="0"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692682" y="5546493"/>
            <a:ext cx="5031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2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Geospatial location of Upper Assiniboine River Basin (UARB)- along with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CaPA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gridpoints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and hydrometric station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E8EAF6-DCD2-4759-AE19-8E4DE68475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657" y="813048"/>
            <a:ext cx="4657694" cy="47334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DB5EC7-CDC3-4F82-B658-B93E83D92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024410DD-D85D-4FDB-8362-702D20E0B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30586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75808" y="904084"/>
            <a:ext cx="435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314960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2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2. Model Description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758462" y="5682051"/>
            <a:ext cx="75423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3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Modified concept of HRU representation: (a) Standard SWAT model (b) GIW atop HRU with along with drainage area (c) Revised HRUs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8013B7D-2C13-4272-9088-06009C140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396" y="2715682"/>
            <a:ext cx="8503804" cy="28799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64DAB6A-2E90-4A46-AAC4-C1580BDE6614}"/>
              </a:ext>
            </a:extLst>
          </p:cNvPr>
          <p:cNvSpPr/>
          <p:nvPr/>
        </p:nvSpPr>
        <p:spPr>
          <a:xfrm>
            <a:off x="793102" y="831693"/>
            <a:ext cx="1056069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CA" sz="2000" spc="50" dirty="0">
                <a:latin typeface="Calibri" panose="020F0502020204030204" pitchFamily="34" charset="0"/>
              </a:rPr>
              <a:t>SWAT works based on Hydrologic Response Unit (HRU): Soil type+ land use +DEM</a:t>
            </a:r>
          </a:p>
          <a:p>
            <a:pPr algn="just">
              <a:spcBef>
                <a:spcPts val="1200"/>
              </a:spcBef>
            </a:pPr>
            <a:r>
              <a:rPr lang="en-CA" sz="2000" spc="50" dirty="0">
                <a:latin typeface="Calibri" panose="020F0502020204030204" pitchFamily="34" charset="0"/>
              </a:rPr>
              <a:t>Wetlands in each </a:t>
            </a:r>
            <a:r>
              <a:rPr lang="en-CA" sz="2000" spc="50" dirty="0" err="1">
                <a:latin typeface="Calibri" panose="020F0502020204030204" pitchFamily="34" charset="0"/>
              </a:rPr>
              <a:t>subbasin</a:t>
            </a:r>
            <a:r>
              <a:rPr lang="en-CA" sz="2000" spc="50" dirty="0">
                <a:latin typeface="Calibri" panose="020F0502020204030204" pitchFamily="34" charset="0"/>
              </a:rPr>
              <a:t> are aggregated: lumped pothole wetland representation</a:t>
            </a:r>
          </a:p>
          <a:p>
            <a:pPr algn="just">
              <a:spcBef>
                <a:spcPts val="1200"/>
              </a:spcBef>
            </a:pPr>
            <a:r>
              <a:rPr lang="en-CA" sz="2000" spc="50" dirty="0">
                <a:latin typeface="Calibri" panose="020F0502020204030204" pitchFamily="34" charset="0"/>
              </a:rPr>
              <a:t>Modified concept added another attribute, shape file of Geographically Isolated Wetlands (GIWs), while generating HRUs: spatial enhancement of pothole wetlands + fill-spill processes + Variable contributing area dynamics</a:t>
            </a:r>
            <a:endParaRPr lang="en-US" sz="2000" spc="50" dirty="0">
              <a:latin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83996D-93AC-4FD2-BC28-2D379AB9489D}"/>
              </a:ext>
            </a:extLst>
          </p:cNvPr>
          <p:cNvSpPr txBox="1"/>
          <p:nvPr/>
        </p:nvSpPr>
        <p:spPr>
          <a:xfrm>
            <a:off x="1913880" y="521091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Calibri" panose="020F0502020204030204" pitchFamily="34" charset="0"/>
              </a:rPr>
              <a:t>(a)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FDC8DF-86A4-4BC5-B8F9-3F81B87E0D54}"/>
              </a:ext>
            </a:extLst>
          </p:cNvPr>
          <p:cNvSpPr txBox="1"/>
          <p:nvPr/>
        </p:nvSpPr>
        <p:spPr>
          <a:xfrm>
            <a:off x="4872249" y="5171164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Calibri" panose="020F0502020204030204" pitchFamily="34" charset="0"/>
              </a:rPr>
              <a:t>(b)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7ED845-06A1-4CED-9210-98D5F3703DD8}"/>
              </a:ext>
            </a:extLst>
          </p:cNvPr>
          <p:cNvSpPr txBox="1"/>
          <p:nvPr/>
        </p:nvSpPr>
        <p:spPr>
          <a:xfrm>
            <a:off x="7889290" y="521091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Calibri" panose="020F0502020204030204" pitchFamily="34" charset="0"/>
              </a:rPr>
              <a:t>(c)</a:t>
            </a:r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33BD8B7-FA7A-4ACB-869B-51773277DF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FAF2D4E4-67B2-4038-A622-A318B281E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6996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8143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3. Input Data Used 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468486"/>
              </p:ext>
            </p:extLst>
          </p:nvPr>
        </p:nvGraphicFramePr>
        <p:xfrm>
          <a:off x="839755" y="1432938"/>
          <a:ext cx="10394303" cy="295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4767">
                  <a:extLst>
                    <a:ext uri="{9D8B030D-6E8A-4147-A177-3AD203B41FA5}">
                      <a16:colId xmlns:a16="http://schemas.microsoft.com/office/drawing/2014/main" val="2683774968"/>
                    </a:ext>
                  </a:extLst>
                </a:gridCol>
                <a:gridCol w="3333220">
                  <a:extLst>
                    <a:ext uri="{9D8B030D-6E8A-4147-A177-3AD203B41FA5}">
                      <a16:colId xmlns:a16="http://schemas.microsoft.com/office/drawing/2014/main" val="2276734571"/>
                    </a:ext>
                  </a:extLst>
                </a:gridCol>
                <a:gridCol w="3596316">
                  <a:extLst>
                    <a:ext uri="{9D8B030D-6E8A-4147-A177-3AD203B41FA5}">
                      <a16:colId xmlns:a16="http://schemas.microsoft.com/office/drawing/2014/main" val="2877015267"/>
                    </a:ext>
                  </a:extLst>
                </a:gridCol>
              </a:tblGrid>
              <a:tr h="411671"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18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extLst>
                  <a:ext uri="{0D108BD9-81ED-4DB2-BD59-A6C34878D82A}">
                    <a16:rowId xmlns:a16="http://schemas.microsoft.com/office/drawing/2014/main" val="3942106020"/>
                  </a:ext>
                </a:extLst>
              </a:tr>
              <a:tr h="514873">
                <a:tc>
                  <a:txBody>
                    <a:bodyPr/>
                    <a:lstStyle/>
                    <a:p>
                      <a:pPr marL="33020" marR="137160" algn="l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1800" b="1" spc="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 algn="l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1800" b="1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tc>
                  <a:txBody>
                    <a:bodyPr/>
                    <a:lstStyle/>
                    <a:p>
                      <a:pPr marL="33020" algn="l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en-US" sz="18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CDED: 20- m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algn="l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800" dirty="0">
                          <a:hlinkClick r:id="rId2"/>
                        </a:rPr>
                        <a:t>http://geogratis.gc.ca/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extLst>
                  <a:ext uri="{0D108BD9-81ED-4DB2-BD59-A6C34878D82A}">
                    <a16:rowId xmlns:a16="http://schemas.microsoft.com/office/drawing/2014/main" val="2953371464"/>
                  </a:ext>
                </a:extLst>
              </a:tr>
              <a:tr h="472448">
                <a:tc>
                  <a:txBody>
                    <a:bodyPr/>
                    <a:lstStyle/>
                    <a:p>
                      <a:pPr marL="33020" algn="l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18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marR="217170" algn="l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lang="en-US" sz="1800" kern="1200" spc="15" dirty="0">
                          <a:solidFill>
                            <a:schemeClr val="tx1"/>
                          </a:solidFill>
                          <a:latin typeface="Arial"/>
                          <a:ea typeface="+mn-ea"/>
                          <a:cs typeface="Arial"/>
                        </a:rPr>
                        <a:t>AAFC- Manitoba regional office</a:t>
                      </a:r>
                      <a:endParaRPr sz="1800" kern="1200" spc="15" dirty="0">
                        <a:solidFill>
                          <a:schemeClr val="tx1"/>
                        </a:solidFill>
                        <a:latin typeface="Arial"/>
                        <a:ea typeface="+mn-ea"/>
                        <a:cs typeface="Arial"/>
                      </a:endParaRPr>
                    </a:p>
                  </a:txBody>
                  <a:tcPr marL="0" marR="0" marT="5715" marB="0" anchor="ctr"/>
                </a:tc>
                <a:tc>
                  <a:txBody>
                    <a:bodyPr/>
                    <a:lstStyle/>
                    <a:p>
                      <a:pPr marL="33020" algn="l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8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  <a:hlinkClick r:id="rId3"/>
                        </a:rPr>
                        <a:t>http://www.globalsoilmap.net/</a:t>
                      </a:r>
                      <a:endParaRPr lang="en-US" sz="1800" spc="1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extLst>
                  <a:ext uri="{0D108BD9-81ED-4DB2-BD59-A6C34878D82A}">
                    <a16:rowId xmlns:a16="http://schemas.microsoft.com/office/drawing/2014/main" val="3812365576"/>
                  </a:ext>
                </a:extLst>
              </a:tr>
              <a:tr h="522329">
                <a:tc>
                  <a:txBody>
                    <a:bodyPr/>
                    <a:lstStyle/>
                    <a:p>
                      <a:pPr marL="33020" algn="l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algn="l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lang="it-IT" sz="1800" kern="1200" spc="15" dirty="0">
                          <a:solidFill>
                            <a:schemeClr val="tx1"/>
                          </a:solidFill>
                          <a:latin typeface="Arial"/>
                          <a:ea typeface="+mn-ea"/>
                          <a:cs typeface="Arial"/>
                        </a:rPr>
                        <a:t>Circa 2000 land use data</a:t>
                      </a:r>
                      <a:endParaRPr sz="1800" kern="1200" spc="15" dirty="0">
                        <a:solidFill>
                          <a:schemeClr val="tx1"/>
                        </a:solidFill>
                        <a:latin typeface="Arial"/>
                        <a:ea typeface="+mn-ea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marL="33020" marR="209550" algn="l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1800" spc="1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209550" algn="l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lang="en-US" sz="1800" dirty="0">
                          <a:hlinkClick r:id="rId2"/>
                        </a:rPr>
                        <a:t>http://geogratis.gc.ca/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extLst>
                  <a:ext uri="{0D108BD9-81ED-4DB2-BD59-A6C34878D82A}">
                    <a16:rowId xmlns:a16="http://schemas.microsoft.com/office/drawing/2014/main" val="2678487529"/>
                  </a:ext>
                </a:extLst>
              </a:tr>
              <a:tr h="525283">
                <a:tc>
                  <a:txBody>
                    <a:bodyPr/>
                    <a:lstStyle/>
                    <a:p>
                      <a:pPr marL="33020" marR="524510" algn="l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0485" marB="0" anchor="ctr"/>
                </a:tc>
                <a:tc>
                  <a:txBody>
                    <a:bodyPr/>
                    <a:lstStyle/>
                    <a:p>
                      <a:pPr marL="190500" indent="-157480" algn="l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CaPA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, </a:t>
                      </a:r>
                    </a:p>
                    <a:p>
                      <a:pPr marL="3302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2. </a:t>
                      </a:r>
                      <a:r>
                        <a:rPr lang="en-US" sz="18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NCEP-CFSR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 anchor="ctr"/>
                </a:tc>
                <a:tc>
                  <a:txBody>
                    <a:bodyPr/>
                    <a:lstStyle/>
                    <a:p>
                      <a:pPr marL="261620" indent="-228600" algn="l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lang="en-US" sz="1800" dirty="0">
                          <a:hlinkClick r:id="rId4"/>
                        </a:rPr>
                        <a:t>https://weather.gc.ca/</a:t>
                      </a:r>
                      <a:endParaRPr lang="en-US" sz="1800" dirty="0"/>
                    </a:p>
                    <a:p>
                      <a:pPr marL="261620" indent="-228600" algn="l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Arial"/>
                          <a:cs typeface="Arial"/>
                          <a:hlinkClick r:id="rId5"/>
                        </a:rPr>
                        <a:t>https://globalweather.tamu.edu/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 anchor="ctr"/>
                </a:tc>
                <a:extLst>
                  <a:ext uri="{0D108BD9-81ED-4DB2-BD59-A6C34878D82A}">
                    <a16:rowId xmlns:a16="http://schemas.microsoft.com/office/drawing/2014/main" val="2238063143"/>
                  </a:ext>
                </a:extLst>
              </a:tr>
              <a:tr h="456964">
                <a:tc>
                  <a:txBody>
                    <a:bodyPr/>
                    <a:lstStyle/>
                    <a:p>
                      <a:pPr marL="33020" marR="524510" algn="l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18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6040" marB="0" anchor="ctr"/>
                </a:tc>
                <a:tc>
                  <a:txBody>
                    <a:bodyPr/>
                    <a:lstStyle/>
                    <a:p>
                      <a:pPr marL="3302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lang="en-US" sz="18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Water Survey of Canada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 indent="0" algn="l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lang="en-US" sz="1800" dirty="0">
                          <a:hlinkClick r:id="rId6"/>
                        </a:rPr>
                        <a:t>https://wateroffice.ec.gc.ca/</a:t>
                      </a:r>
                      <a:endParaRPr sz="18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extLst>
                  <a:ext uri="{0D108BD9-81ED-4DB2-BD59-A6C34878D82A}">
                    <a16:rowId xmlns:a16="http://schemas.microsoft.com/office/drawing/2014/main" val="412188274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611532" y="964025"/>
            <a:ext cx="77070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Table 1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Description of the input data used for the model setup and their sources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A08A7D-5B7E-4F11-820B-E5C6E1400E7E}"/>
              </a:ext>
            </a:extLst>
          </p:cNvPr>
          <p:cNvSpPr txBox="1"/>
          <p:nvPr/>
        </p:nvSpPr>
        <p:spPr>
          <a:xfrm>
            <a:off x="4616907" y="4655622"/>
            <a:ext cx="25521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Thank you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C971EC-F04E-458D-A573-A1E4D1DC77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2AC58237-6B8C-44A3-9FF7-2DADDEF84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00240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8143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References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AF7B2F5-B45E-42DE-AD96-38CC2B6062B9}"/>
              </a:ext>
            </a:extLst>
          </p:cNvPr>
          <p:cNvSpPr/>
          <p:nvPr/>
        </p:nvSpPr>
        <p:spPr>
          <a:xfrm>
            <a:off x="1524000" y="1019522"/>
            <a:ext cx="9829799" cy="2055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15000"/>
              </a:lnSpc>
              <a:spcAft>
                <a:spcPts val="600"/>
              </a:spcAft>
              <a:buFont typeface="Courier New" panose="02070309020205020404" pitchFamily="49" charset="0"/>
              <a:buChar char="o"/>
              <a:tabLst>
                <a:tab pos="589280" algn="l"/>
              </a:tabLst>
            </a:pPr>
            <a:r>
              <a:rPr lang="en-US" b="1" dirty="0">
                <a:latin typeface="Times New Roman" panose="02020603050405020304" pitchFamily="18" charset="0"/>
              </a:rPr>
              <a:t>Muhammad, A.; </a:t>
            </a:r>
            <a:r>
              <a:rPr lang="en-US" dirty="0"/>
              <a:t>Evenson, G.R.; Stadnyk, T.A.; </a:t>
            </a:r>
            <a:r>
              <a:rPr lang="en-US" dirty="0" err="1"/>
              <a:t>Boluwade</a:t>
            </a:r>
            <a:r>
              <a:rPr lang="en-US" dirty="0"/>
              <a:t>, A.; Jha, S.K.; Coulibaly, P. Impact of model structure on the accuracy of hydrological modeling of a Canadian Prairie watershed. J. </a:t>
            </a:r>
            <a:r>
              <a:rPr lang="en-US" dirty="0" err="1"/>
              <a:t>Hydrol</a:t>
            </a:r>
            <a:r>
              <a:rPr lang="en-US" dirty="0"/>
              <a:t>. Reg. Stud. </a:t>
            </a:r>
            <a:r>
              <a:rPr lang="en-US" b="1" dirty="0"/>
              <a:t>2019</a:t>
            </a:r>
            <a:r>
              <a:rPr lang="en-US" dirty="0"/>
              <a:t>, 21, 40–56. </a:t>
            </a:r>
          </a:p>
          <a:p>
            <a:pPr marL="342900" indent="-342900" algn="just">
              <a:lnSpc>
                <a:spcPct val="115000"/>
              </a:lnSpc>
              <a:spcAft>
                <a:spcPts val="600"/>
              </a:spcAft>
              <a:buFont typeface="Courier New" panose="02070309020205020404" pitchFamily="49" charset="0"/>
              <a:buChar char="o"/>
              <a:tabLst>
                <a:tab pos="589280" algn="l"/>
              </a:tabLst>
            </a:pPr>
            <a:r>
              <a:rPr lang="en-CA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Muhammad, A.;</a:t>
            </a:r>
            <a:r>
              <a:rPr lang="en-CA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CA" dirty="0"/>
              <a:t>Evenson, G.R.; Stadnyk, T.A.; </a:t>
            </a:r>
            <a:r>
              <a:rPr lang="en-CA" dirty="0" err="1"/>
              <a:t>Boluwade</a:t>
            </a:r>
            <a:r>
              <a:rPr lang="en-CA" dirty="0"/>
              <a:t>, A.; Jha, S.K.; Coulibaly, P. Assessing the Importance of Potholes in the Canadian Prairie Region under Future Climate Change Scenarios. Water </a:t>
            </a:r>
            <a:r>
              <a:rPr lang="en-CA" b="1" dirty="0"/>
              <a:t>2018</a:t>
            </a:r>
            <a:r>
              <a:rPr lang="en-CA" dirty="0"/>
              <a:t>, 10, 1657.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3E7453-A555-4DC6-9F49-6F0F0ADA7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84F08E0B-E537-470D-BEA4-0FCB1090F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57557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MH-WATFLOOD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By: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 Gervais, Shane Wruth, Kevin Sagan &amp; Phil Slota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(Manitoba Hydro)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174A0DB7-AF10-41B3-9EA6-422D6DDFC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70741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1"/>
          <p:cNvGraphicFramePr>
            <a:graphicFrameLocks noGrp="1"/>
          </p:cNvGraphicFramePr>
          <p:nvPr/>
        </p:nvGraphicFramePr>
        <p:xfrm>
          <a:off x="-646104" y="21137880"/>
          <a:ext cx="10320456" cy="7029189"/>
        </p:xfrm>
        <a:graphic>
          <a:graphicData uri="http://schemas.openxmlformats.org/drawingml/2006/table">
            <a:tbl>
              <a:tblPr firstRow="1" bandRow="1"/>
              <a:tblGrid>
                <a:gridCol w="2776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42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22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b="1" spc="5" dirty="0">
                        <a:solidFill>
                          <a:srgbClr val="FFFFFF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USGS:</a:t>
                      </a:r>
                      <a:r>
                        <a:rPr sz="22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Hydro1K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000" spc="5" dirty="0">
                          <a:latin typeface="Arial"/>
                          <a:cs typeface="Arial"/>
                          <a:hlinkClick r:id="rId2"/>
                        </a:rPr>
                        <a:t>https://lta.cr.usgs.gov/HYDRO1K</a:t>
                      </a:r>
                      <a:r>
                        <a:rPr lang="en-US" sz="2000" spc="5" dirty="0">
                          <a:latin typeface="Arial"/>
                          <a:cs typeface="Arial"/>
                        </a:rPr>
                        <a:t> </a:t>
                      </a:r>
                      <a:endParaRPr sz="20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Harmonized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World Soil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  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Database </a:t>
                      </a:r>
                      <a:r>
                        <a:rPr sz="22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V1.2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Nachtergaele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(2010)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10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CCI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LC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2010</a:t>
                      </a:r>
                      <a:r>
                        <a:rPr sz="22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v1.4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Climate Change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Initiative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79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Lake and</a:t>
                      </a:r>
                      <a:r>
                        <a:rPr sz="2200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Wetland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(GLWD)</a:t>
                      </a: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and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Doll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(2004)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reservoir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and</a:t>
                      </a:r>
                      <a:r>
                        <a:rPr sz="22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Dam 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 (GRanD)</a:t>
                      </a:r>
                      <a:r>
                        <a:rPr sz="22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v1.1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(2011)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04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dirty="0"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2200" dirty="0">
                          <a:latin typeface="Arial"/>
                          <a:cs typeface="Arial"/>
                        </a:rPr>
                        <a:t>, 2.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USGS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33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Environment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Canada</a:t>
                      </a:r>
                      <a:endParaRPr sz="2200">
                        <a:latin typeface="Arial"/>
                        <a:cs typeface="Arial"/>
                      </a:endParaRPr>
                    </a:p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waterdata.usgs.gov/nwis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00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660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Hydro-GFD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Berg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(2017)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07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778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2200" u="sng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3"/>
                        </a:rPr>
                        <a:t>www.globsnow.info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World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Monitoring  Service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(WGMS)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Zemp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(2009)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09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FLUXNET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2200" u="sng" spc="5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4"/>
                        </a:rPr>
                        <a:t>fluxnet.ornl.gov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1031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1. Study Area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590692" y="1078177"/>
            <a:ext cx="3077308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Nelson Churchill River Basin</a:t>
            </a:r>
          </a:p>
          <a:p>
            <a:r>
              <a:rPr lang="en-US" b="1" dirty="0">
                <a:solidFill>
                  <a:srgbClr val="C00000"/>
                </a:solidFill>
              </a:rPr>
              <a:t>Gross Area </a:t>
            </a:r>
          </a:p>
          <a:p>
            <a:r>
              <a:rPr lang="en-US" dirty="0"/>
              <a:t>1.4 million square kilometers</a:t>
            </a:r>
            <a:endParaRPr lang="en-US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Elevation Range</a:t>
            </a:r>
          </a:p>
          <a:p>
            <a:r>
              <a:rPr lang="en-US" dirty="0"/>
              <a:t>Sea level to 3548 M.S.L. </a:t>
            </a:r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Contains many unique hydrological processes: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Permafrost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Non-contributing areas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Mountainous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Wetlands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551864" y="4752476"/>
            <a:ext cx="42920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1  Manitoba Hydro Study Region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549E24-1A66-4DB5-958A-B5C7C134FA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1" y="1442907"/>
            <a:ext cx="5912553" cy="31290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FB20257-01C5-4E38-A9AC-4626752CD5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3F3EA42E-4CC5-4099-B512-1C86B8F78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3867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75808" y="1202668"/>
            <a:ext cx="435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314960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2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2. Model Description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561187" y="3694907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2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Schematic Diagram of WATFLOOD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1212" y="2699883"/>
            <a:ext cx="3286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3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Illustrations of flow path in the soil in WATFLOOD</a:t>
            </a:r>
          </a:p>
        </p:txBody>
      </p:sp>
      <p:sp>
        <p:nvSpPr>
          <p:cNvPr id="9" name="Rectangle 8"/>
          <p:cNvSpPr/>
          <p:nvPr/>
        </p:nvSpPr>
        <p:spPr>
          <a:xfrm>
            <a:off x="7647964" y="6015965"/>
            <a:ext cx="30200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4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Sub-basin discretization in WATFLOOD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116225-3535-4798-881E-9D2BD665E1D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2" t="12081" r="6940" b="16739"/>
          <a:stretch/>
        </p:blipFill>
        <p:spPr>
          <a:xfrm>
            <a:off x="1594237" y="1196799"/>
            <a:ext cx="3939073" cy="24981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4CC1D0-9921-4DD3-B3F2-C21DF0893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187" y="4325700"/>
            <a:ext cx="3800000" cy="2200000"/>
          </a:xfrm>
          <a:prstGeom prst="rect">
            <a:avLst/>
          </a:prstGeom>
        </p:spPr>
      </p:pic>
      <p:pic>
        <p:nvPicPr>
          <p:cNvPr id="1026" name="Picture 2" descr="C:\Users\mgervais\AppData\Local\Temp\SNAGHTML401c327.PNG">
            <a:extLst>
              <a:ext uri="{FF2B5EF4-FFF2-40B4-BE49-F238E27FC236}">
                <a16:creationId xmlns:a16="http://schemas.microsoft.com/office/drawing/2014/main" id="{69108A95-B980-49D4-AA52-BB6E282C4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247" y="1015897"/>
            <a:ext cx="3338057" cy="145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086DED-DC4D-4016-B7F8-1001F6BEDE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1" y="3623232"/>
            <a:ext cx="4571997" cy="23885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E14A85-12AB-4136-BB87-F849275E81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7963" y="350599"/>
            <a:ext cx="3020034" cy="23451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A5A68DD-D929-4B94-94FA-194AF73A78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0887" y="109524"/>
            <a:ext cx="1536195" cy="495606"/>
          </a:xfrm>
          <a:prstGeom prst="rect">
            <a:avLst/>
          </a:prstGeom>
        </p:spPr>
      </p:pic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00406F0C-5182-4088-9FB2-800CF2EE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438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CD749-C55D-4BAA-8427-39602AD64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FF000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B8EBF-B4F5-49C2-825F-6AF1A2C02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CA" dirty="0"/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Decision on time periods for model calibration/validation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Selection of natural gauge stations for calibration for Phase 1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Presentation of HYPE configuration and input (Ajay - </a:t>
            </a:r>
            <a:r>
              <a:rPr lang="en-CA" dirty="0" err="1"/>
              <a:t>UofC</a:t>
            </a:r>
            <a:r>
              <a:rPr lang="en-CA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Presentation of SWAT-GIW configuration and input (Ameer - WSA)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Presentation of MH-WATFLOOD and input (Manitoba Hydro)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Presentation of SWAT-RRB configuration and input (</a:t>
            </a:r>
            <a:r>
              <a:rPr lang="en-CA" dirty="0" err="1"/>
              <a:t>Yinlong</a:t>
            </a:r>
            <a:r>
              <a:rPr lang="en-CA" dirty="0"/>
              <a:t> - UofM)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Deliverables for next meeting &amp; follow-up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C624E1-1A36-409B-969D-62818815B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95250"/>
            <a:ext cx="2560325" cy="82601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70030-C9CE-44FB-A8FD-9C17EEE27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5008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8143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3. Input Data Used 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1774873" y="1432940"/>
          <a:ext cx="8826016" cy="50126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6803">
                  <a:extLst>
                    <a:ext uri="{9D8B030D-6E8A-4147-A177-3AD203B41FA5}">
                      <a16:colId xmlns:a16="http://schemas.microsoft.com/office/drawing/2014/main" val="2683774968"/>
                    </a:ext>
                  </a:extLst>
                </a:gridCol>
                <a:gridCol w="2241829">
                  <a:extLst>
                    <a:ext uri="{9D8B030D-6E8A-4147-A177-3AD203B41FA5}">
                      <a16:colId xmlns:a16="http://schemas.microsoft.com/office/drawing/2014/main" val="2276734571"/>
                    </a:ext>
                  </a:extLst>
                </a:gridCol>
                <a:gridCol w="4127384">
                  <a:extLst>
                    <a:ext uri="{9D8B030D-6E8A-4147-A177-3AD203B41FA5}">
                      <a16:colId xmlns:a16="http://schemas.microsoft.com/office/drawing/2014/main" val="2877015267"/>
                    </a:ext>
                  </a:extLst>
                </a:gridCol>
              </a:tblGrid>
              <a:tr h="369760"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12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tc>
                  <a:txBody>
                    <a:bodyPr/>
                    <a:lstStyle/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45085" marB="0" anchor="ctr"/>
                </a:tc>
                <a:extLst>
                  <a:ext uri="{0D108BD9-81ED-4DB2-BD59-A6C34878D82A}">
                    <a16:rowId xmlns:a16="http://schemas.microsoft.com/office/drawing/2014/main" val="3942106020"/>
                  </a:ext>
                </a:extLst>
              </a:tr>
              <a:tr h="225821">
                <a:tc>
                  <a:txBody>
                    <a:bodyPr/>
                    <a:lstStyle/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1200" b="1" spc="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1200" b="1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Shuttle Radar Topography Mission (SRTM)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  <a:hlinkClick r:id="rId2"/>
                        </a:rPr>
                        <a:t>https://www.usgs.gov/centers/eros/science/usgs-eros-archive-digital-elevation-shuttle-radar-topography-mission-srtm-1-arc?qt-science_center_objects=0#qt-science_center_objects</a:t>
                      </a:r>
                      <a:endParaRPr lang="en-US" sz="1200" spc="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/>
                </a:tc>
                <a:extLst>
                  <a:ext uri="{0D108BD9-81ED-4DB2-BD59-A6C34878D82A}">
                    <a16:rowId xmlns:a16="http://schemas.microsoft.com/office/drawing/2014/main" val="2953371464"/>
                  </a:ext>
                </a:extLst>
              </a:tr>
              <a:tr h="549930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12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Surficial Materials of Canada/ Surficial Materials in the Conterminous United States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  <a:hlinkClick r:id="rId3"/>
                        </a:rPr>
                        <a:t>https://geoscan.nrcan.gc.ca/starweb/geoscan/servlet.starweb?path=geoscan/downloade.web&amp;search1=R=295462</a:t>
                      </a:r>
                      <a:endParaRPr lang="en-US" sz="1200" spc="1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lang="en-US" sz="1200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  <a:hlinkClick r:id="rId4"/>
                        </a:rPr>
                        <a:t>https://pubs.usgs.gov/ds/425/</a:t>
                      </a:r>
                      <a:endParaRPr lang="en-US" sz="1200" spc="1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/>
                </a:tc>
                <a:extLst>
                  <a:ext uri="{0D108BD9-81ED-4DB2-BD59-A6C34878D82A}">
                    <a16:rowId xmlns:a16="http://schemas.microsoft.com/office/drawing/2014/main" val="3812365576"/>
                  </a:ext>
                </a:extLst>
              </a:tr>
              <a:tr h="4235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874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The North American Land Change Monitoring System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1200" spc="15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lang="en-US"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  <a:hlinkClick r:id="rId5"/>
                        </a:rPr>
                        <a:t>http://www.cec.org/tools-and-resources/map-files/land-cover-2010-landsat-30m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5715" marB="0"/>
                </a:tc>
                <a:extLst>
                  <a:ext uri="{0D108BD9-81ED-4DB2-BD59-A6C34878D82A}">
                    <a16:rowId xmlns:a16="http://schemas.microsoft.com/office/drawing/2014/main" val="2678487529"/>
                  </a:ext>
                </a:extLst>
              </a:tr>
              <a:tr h="3983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12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/>
                </a:tc>
                <a:extLst>
                  <a:ext uri="{0D108BD9-81ED-4DB2-BD59-A6C34878D82A}">
                    <a16:rowId xmlns:a16="http://schemas.microsoft.com/office/drawing/2014/main" val="2501829781"/>
                  </a:ext>
                </a:extLst>
              </a:tr>
              <a:tr h="3983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/>
                </a:tc>
                <a:extLst>
                  <a:ext uri="{0D108BD9-81ED-4DB2-BD59-A6C34878D82A}">
                    <a16:rowId xmlns:a16="http://schemas.microsoft.com/office/drawing/2014/main" val="2734981646"/>
                  </a:ext>
                </a:extLst>
              </a:tr>
              <a:tr h="377991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0485" marB="0" anchor="ctr"/>
                </a:tc>
                <a:tc>
                  <a:txBody>
                    <a:bodyPr/>
                    <a:lstStyle/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, 2. </a:t>
                      </a:r>
                      <a:r>
                        <a:rPr sz="1200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USGS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 anchor="ctr"/>
                </a:tc>
                <a:tc>
                  <a:txBody>
                    <a:bodyPr/>
                    <a:lstStyle/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Arial"/>
                          <a:ea typeface="+mn-ea"/>
                          <a:cs typeface="Arial"/>
                        </a:rPr>
                        <a:t>Water Survey of Canada</a:t>
                      </a:r>
                    </a:p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1200" spc="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waterdata.usgs.gov/nwis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3335" marB="0"/>
                </a:tc>
                <a:extLst>
                  <a:ext uri="{0D108BD9-81ED-4DB2-BD59-A6C34878D82A}">
                    <a16:rowId xmlns:a16="http://schemas.microsoft.com/office/drawing/2014/main" val="2238063143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6040" marB="0" anchor="ctr"/>
                </a:tc>
                <a:tc>
                  <a:txBody>
                    <a:bodyPr/>
                    <a:lstStyle/>
                    <a:p>
                      <a:pPr marL="228600" indent="-228600" algn="l" fontAlgn="ctr">
                        <a:buAutoNum type="arabicPeriod"/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CaPA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 (precipitation)</a:t>
                      </a:r>
                    </a:p>
                    <a:p>
                      <a:pPr marL="228600" indent="-228600" algn="l" fontAlgn="ctr">
                        <a:buAutoNum type="arabicPeriod"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ECCC (temperature)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1.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  <a:hlinkClick r:id="rId6"/>
                        </a:rPr>
                        <a:t>https://weather.gc.ca/grib/grib2_RDPA_ps10km_e.html</a:t>
                      </a:r>
                      <a:endParaRPr lang="en-US"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2.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/>
                          <a:cs typeface="Arial"/>
                          <a:hlinkClick r:id="rId7"/>
                        </a:rPr>
                        <a:t>https://climate.weather.gc.ca/</a:t>
                      </a:r>
                      <a:endParaRPr lang="en-US"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/>
                </a:tc>
                <a:extLst>
                  <a:ext uri="{0D108BD9-81ED-4DB2-BD59-A6C34878D82A}">
                    <a16:rowId xmlns:a16="http://schemas.microsoft.com/office/drawing/2014/main" val="412188274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7780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7780" marB="0"/>
                </a:tc>
                <a:extLst>
                  <a:ext uri="{0D108BD9-81ED-4DB2-BD59-A6C34878D82A}">
                    <a16:rowId xmlns:a16="http://schemas.microsoft.com/office/drawing/2014/main" val="504708760"/>
                  </a:ext>
                </a:extLst>
              </a:tr>
              <a:tr h="398378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1200" b="1" spc="-5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 anchor="ctr"/>
                </a:tc>
                <a:tc>
                  <a:txBody>
                    <a:bodyPr/>
                    <a:lstStyle/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952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89535" marB="0"/>
                </a:tc>
                <a:extLst>
                  <a:ext uri="{0D108BD9-81ED-4DB2-BD59-A6C34878D82A}">
                    <a16:rowId xmlns:a16="http://schemas.microsoft.com/office/drawing/2014/main" val="2231347883"/>
                  </a:ext>
                </a:extLst>
              </a:tr>
              <a:tr h="369760"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 anchor="ctr"/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endParaRPr sz="120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065" marB="0"/>
                </a:tc>
                <a:extLst>
                  <a:ext uri="{0D108BD9-81ED-4DB2-BD59-A6C34878D82A}">
                    <a16:rowId xmlns:a16="http://schemas.microsoft.com/office/drawing/2014/main" val="1755413566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611532" y="964025"/>
            <a:ext cx="8610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Table 1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Description of the input data used for the model setup and their sources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4CCCD6-9728-472D-B891-84CC7C78FA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285C3C08-3B7C-4C82-9CC2-ECD853D51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02871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7A496-4703-455C-B8C5-631E4E436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21</a:t>
            </a:fld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ArcSWAT</a:t>
            </a:r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modelling of hydrologic behavior for Red River Basin with control points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By:</a:t>
            </a:r>
          </a:p>
          <a:p>
            <a:pPr marL="0" indent="0" algn="ctr">
              <a:buNone/>
            </a:pP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Yinlong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Huang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(University of Manitoba)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54320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1"/>
          <p:cNvGraphicFramePr>
            <a:graphicFrameLocks noGrp="1"/>
          </p:cNvGraphicFramePr>
          <p:nvPr/>
        </p:nvGraphicFramePr>
        <p:xfrm>
          <a:off x="-646104" y="21137880"/>
          <a:ext cx="10320456" cy="7029189"/>
        </p:xfrm>
        <a:graphic>
          <a:graphicData uri="http://schemas.openxmlformats.org/drawingml/2006/table">
            <a:tbl>
              <a:tblPr firstRow="1" bandRow="1"/>
              <a:tblGrid>
                <a:gridCol w="2776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42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22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b="1" spc="5" dirty="0">
                        <a:solidFill>
                          <a:srgbClr val="FFFFFF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USGS:</a:t>
                      </a:r>
                      <a:r>
                        <a:rPr sz="22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Hydro1K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000" spc="5" dirty="0">
                          <a:latin typeface="Arial"/>
                          <a:cs typeface="Arial"/>
                          <a:hlinkClick r:id="rId2"/>
                        </a:rPr>
                        <a:t>https://lta.cr.usgs.gov/HYDRO1K</a:t>
                      </a:r>
                      <a:r>
                        <a:rPr lang="en-US" sz="2000" spc="5" dirty="0">
                          <a:latin typeface="Arial"/>
                          <a:cs typeface="Arial"/>
                        </a:rPr>
                        <a:t> </a:t>
                      </a:r>
                      <a:endParaRPr sz="20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Harmonized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World Soil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  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Database </a:t>
                      </a:r>
                      <a:r>
                        <a:rPr sz="22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V1.2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Nachtergaele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(2010)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10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CCI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LC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2010</a:t>
                      </a:r>
                      <a:r>
                        <a:rPr sz="22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v1.4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Climate Change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Initiative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79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Lake and</a:t>
                      </a:r>
                      <a:r>
                        <a:rPr sz="2200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Wetland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(GLWD)</a:t>
                      </a: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and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Doll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(2004)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reservoir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and</a:t>
                      </a:r>
                      <a:r>
                        <a:rPr sz="22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Dam 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 (GRanD)</a:t>
                      </a:r>
                      <a:r>
                        <a:rPr sz="22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v1.1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(2011)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04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dirty="0"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2200" dirty="0">
                          <a:latin typeface="Arial"/>
                          <a:cs typeface="Arial"/>
                        </a:rPr>
                        <a:t>, 2.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USGS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33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Environment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Canada</a:t>
                      </a:r>
                      <a:endParaRPr sz="2200">
                        <a:latin typeface="Arial"/>
                        <a:cs typeface="Arial"/>
                      </a:endParaRPr>
                    </a:p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waterdata.usgs.gov/nwis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00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660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Hydro-GFD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Berg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(2017)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07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778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2200" u="sng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3"/>
                        </a:rPr>
                        <a:t>www.globsnow.info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World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Monitoring  Service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(WGMS)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Zemp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(2009)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09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FLUXNET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2200" u="sng" spc="5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4"/>
                        </a:rPr>
                        <a:t>fluxnet.ornl.gov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1031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1. Study Area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590692" y="1078176"/>
            <a:ext cx="3077308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Red River Basin</a:t>
            </a:r>
          </a:p>
          <a:p>
            <a:r>
              <a:rPr lang="en-US" b="1" dirty="0">
                <a:solidFill>
                  <a:srgbClr val="C00000"/>
                </a:solidFill>
              </a:rPr>
              <a:t>Gross Area </a:t>
            </a:r>
          </a:p>
          <a:p>
            <a:r>
              <a:rPr lang="en-US" dirty="0"/>
              <a:t>128,148 square kilometers</a:t>
            </a:r>
            <a:endParaRPr lang="en-US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Elevation Range</a:t>
            </a:r>
          </a:p>
          <a:p>
            <a:r>
              <a:rPr lang="en-US" dirty="0"/>
              <a:t>702 to 2366 M.S.L.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481075" y="5887505"/>
            <a:ext cx="7988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1 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Red River Basin with major rivers, major control points and DEM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D46BBE-7207-41EF-B6EB-051A0C517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1865" y="970496"/>
            <a:ext cx="5263227" cy="4676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5A0F18-B2E8-435F-8B7D-BABEBB1CF4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8CE4164E-09EC-401B-9FAA-7709180C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98687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3577701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2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496471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2. Soil Map Processing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902608" y="5106273"/>
            <a:ext cx="4572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NetCDF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file can be read by ArcMap:</a:t>
            </a: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Multidimensional tool           Make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NetCDF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raster layer (use default setting)</a:t>
            </a:r>
            <a:endParaRPr lang="en-US" sz="1600" dirty="0"/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78504" y="2401299"/>
            <a:ext cx="4349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3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Illustrations of soil data extraction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94232" y="5305437"/>
            <a:ext cx="40737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4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Combination of multiple soil properties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27DE15-313F-4115-9333-77A962821FC8}"/>
              </a:ext>
            </a:extLst>
          </p:cNvPr>
          <p:cNvSpPr txBox="1"/>
          <p:nvPr/>
        </p:nvSpPr>
        <p:spPr>
          <a:xfrm>
            <a:off x="1910862" y="4560278"/>
            <a:ext cx="457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2 </a:t>
            </a:r>
            <a:r>
              <a:rPr lang="en-US" sz="1600" dirty="0"/>
              <a:t>Initial Soil Properties File: Drainage Class </a:t>
            </a:r>
            <a:r>
              <a:rPr lang="en-US" sz="1600" dirty="0" err="1"/>
              <a:t>NetCDF</a:t>
            </a:r>
            <a:r>
              <a:rPr lang="en-US" sz="1600" dirty="0"/>
              <a:t> file (apart from hydraulic conductivity)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295BCED2-FF2F-49BD-84FB-BE8B2D39D224}"/>
              </a:ext>
            </a:extLst>
          </p:cNvPr>
          <p:cNvSpPr/>
          <p:nvPr/>
        </p:nvSpPr>
        <p:spPr>
          <a:xfrm>
            <a:off x="4188609" y="5472944"/>
            <a:ext cx="455209" cy="97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854C64-B171-4ECC-8F39-6180E329AF33}"/>
              </a:ext>
            </a:extLst>
          </p:cNvPr>
          <p:cNvSpPr txBox="1"/>
          <p:nvPr/>
        </p:nvSpPr>
        <p:spPr>
          <a:xfrm>
            <a:off x="6482862" y="2720320"/>
            <a:ext cx="41851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Spatial Analyst Tool            Extraction</a:t>
            </a: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         Extract by mask </a:t>
            </a:r>
            <a:endParaRPr lang="en-US" sz="1600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D74794EF-F366-4828-B98D-D88ADE91B463}"/>
              </a:ext>
            </a:extLst>
          </p:cNvPr>
          <p:cNvSpPr/>
          <p:nvPr/>
        </p:nvSpPr>
        <p:spPr>
          <a:xfrm>
            <a:off x="8631115" y="2851024"/>
            <a:ext cx="455209" cy="97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E8D1DDB-635E-4C19-988B-D4CD1008D4DD}"/>
              </a:ext>
            </a:extLst>
          </p:cNvPr>
          <p:cNvSpPr/>
          <p:nvPr/>
        </p:nvSpPr>
        <p:spPr>
          <a:xfrm>
            <a:off x="6594232" y="3109361"/>
            <a:ext cx="455209" cy="97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F16DD2-98D2-40A2-B4B8-BCC4DEDF7F50}"/>
              </a:ext>
            </a:extLst>
          </p:cNvPr>
          <p:cNvSpPr txBox="1"/>
          <p:nvPr/>
        </p:nvSpPr>
        <p:spPr>
          <a:xfrm>
            <a:off x="6594231" y="5803990"/>
            <a:ext cx="41851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Spatial Analyst Tool            Local</a:t>
            </a: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         Combine</a:t>
            </a:r>
            <a:endParaRPr lang="en-US" sz="1600" dirty="0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38F46A4F-D337-4241-B8E6-0D45FD565A0A}"/>
              </a:ext>
            </a:extLst>
          </p:cNvPr>
          <p:cNvSpPr/>
          <p:nvPr/>
        </p:nvSpPr>
        <p:spPr>
          <a:xfrm>
            <a:off x="8701199" y="5918573"/>
            <a:ext cx="455209" cy="97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00CE327A-4FD9-46D1-B5BC-D2A74F6600A4}"/>
              </a:ext>
            </a:extLst>
          </p:cNvPr>
          <p:cNvSpPr/>
          <p:nvPr/>
        </p:nvSpPr>
        <p:spPr>
          <a:xfrm>
            <a:off x="6719999" y="6183492"/>
            <a:ext cx="455209" cy="97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A5CD8B-6839-4709-BE20-19CAAFB7C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901" y="991344"/>
            <a:ext cx="3419276" cy="31982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87C2B2-B598-41C6-B493-3FE668DC2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124" y="48688"/>
            <a:ext cx="2878010" cy="23102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AD8BBD-D8E6-44D9-8492-3D320F977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9461" y="3305095"/>
            <a:ext cx="2422816" cy="21016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8554BA6-605D-4F33-91C8-96C1236625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26" name="Slide Number Placeholder 6">
            <a:extLst>
              <a:ext uri="{FF2B5EF4-FFF2-40B4-BE49-F238E27FC236}">
                <a16:creationId xmlns:a16="http://schemas.microsoft.com/office/drawing/2014/main" id="{74CC76DA-5CBC-4949-9B99-CC760FF5E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642035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3999" y="292608"/>
            <a:ext cx="541538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3. Hydraulic Conductivity Processing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611531" y="869487"/>
            <a:ext cx="5159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Soil Hydraulic Conductivity General Information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A014FD-40D6-472F-AB07-E62C2D442BE3}"/>
              </a:ext>
            </a:extLst>
          </p:cNvPr>
          <p:cNvSpPr txBox="1"/>
          <p:nvPr/>
        </p:nvSpPr>
        <p:spPr>
          <a:xfrm>
            <a:off x="1611531" y="1182231"/>
            <a:ext cx="704360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Soil hydraulic conductivity data was provided from a different database.</a:t>
            </a:r>
          </a:p>
          <a:p>
            <a:r>
              <a:rPr lang="en-US" dirty="0"/>
              <a:t>Link: </a:t>
            </a:r>
            <a:r>
              <a:rPr lang="en-US" dirty="0">
                <a:hlinkClick r:id="rId2"/>
              </a:rPr>
              <a:t>http://globalchange.bnu.edu.cn/research/soil5.jsp</a:t>
            </a:r>
            <a:endParaRPr lang="en-US" dirty="0"/>
          </a:p>
          <a:p>
            <a:endParaRPr lang="en-US" dirty="0"/>
          </a:p>
          <a:p>
            <a:r>
              <a:rPr lang="en-US" dirty="0"/>
              <a:t>File format: unprocessed binary file, no header</a:t>
            </a:r>
          </a:p>
          <a:p>
            <a:r>
              <a:rPr lang="en-US" dirty="0"/>
              <a:t>Data format: log 10 transformed hydraulic conductivity</a:t>
            </a:r>
          </a:p>
          <a:p>
            <a:r>
              <a:rPr lang="en-US" dirty="0"/>
              <a:t>Content: 8 separate files for 8 different layers, depth varies according to different vertical resolution</a:t>
            </a:r>
          </a:p>
          <a:p>
            <a:endParaRPr lang="en-US" dirty="0"/>
          </a:p>
          <a:p>
            <a:r>
              <a:rPr lang="en-US" dirty="0"/>
              <a:t>4 vertical resolution:</a:t>
            </a:r>
          </a:p>
          <a:p>
            <a:pPr marL="342900" indent="-342900">
              <a:buAutoNum type="arabicPeriod"/>
            </a:pPr>
            <a:r>
              <a:rPr lang="en-US" dirty="0" err="1"/>
              <a:t>SoilGrids</a:t>
            </a:r>
            <a:r>
              <a:rPr lang="en-US" dirty="0"/>
              <a:t> (0 - 0.05 m, 0.05 - 0.15 m, 0.15 - 0.30 m, 0.30 - 0.60 m, 0.60 - 1.00 m, and 1.00 - 2.00 m)</a:t>
            </a:r>
          </a:p>
          <a:p>
            <a:pPr marL="342900" indent="-342900">
              <a:buAutoNum type="arabicPeriod"/>
            </a:pPr>
            <a:r>
              <a:rPr lang="en-US" dirty="0"/>
              <a:t>Noah-LSM (0 - 0.1 m, 0.1 - 0.4 m, 0.4 - 1.0 m, and 1.0 - 2.0 m)</a:t>
            </a:r>
          </a:p>
          <a:p>
            <a:pPr marL="342900" indent="-342900">
              <a:buAutoNum type="arabicPeriod"/>
            </a:pPr>
            <a:r>
              <a:rPr lang="en-US" dirty="0"/>
              <a:t>JULES (0 - 0.1 m, 0.1 - 0.35 m, 0.35 - 1.0 m, and 1.0 - 3.0 m) </a:t>
            </a:r>
          </a:p>
          <a:p>
            <a:pPr marL="342900" indent="-342900">
              <a:buAutoNum type="arabicPeriod"/>
            </a:pPr>
            <a:r>
              <a:rPr lang="en-US" dirty="0" err="1"/>
              <a:t>CoLM</a:t>
            </a:r>
            <a:r>
              <a:rPr lang="en-US" dirty="0"/>
              <a:t>/CLM (0 - 0.0451 m, 0.0451 - 0.0906 m, 0.0906 - 0.1655 m, 0.1655 - 0.2891 m, 0.2891 - 0.4929 m, 0.4929 - 0.8289 m, 0.8289 - 1.3828 m, 1.3828 - 3.8019 m)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6F5CB1-F678-4DC3-922D-30E5EB972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1CFAB51F-6890-488D-9B74-A6A0DD3D4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24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3175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BF32621-6377-4141-AF50-ACDDDA090AD4}"/>
              </a:ext>
            </a:extLst>
          </p:cNvPr>
          <p:cNvSpPr txBox="1"/>
          <p:nvPr/>
        </p:nvSpPr>
        <p:spPr>
          <a:xfrm>
            <a:off x="1611532" y="556252"/>
            <a:ext cx="8674729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Matlab</a:t>
            </a:r>
            <a:r>
              <a:rPr lang="en-US" dirty="0"/>
              <a:t> code developed to extract data and save as ASCII file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/>
              <a:t>Save the file and </a:t>
            </a:r>
            <a:r>
              <a:rPr lang="en-US" dirty="0" err="1"/>
              <a:t>Matlab</a:t>
            </a:r>
            <a:r>
              <a:rPr lang="en-US" dirty="0"/>
              <a:t> code under same file path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/>
              <a:t>Input desired latitude/longitude range (starting </a:t>
            </a:r>
            <a:r>
              <a:rPr lang="en-US" dirty="0" err="1"/>
              <a:t>lat</a:t>
            </a:r>
            <a:r>
              <a:rPr lang="en-US" dirty="0"/>
              <a:t>/long and ending </a:t>
            </a:r>
            <a:r>
              <a:rPr lang="en-US" dirty="0" err="1"/>
              <a:t>lat</a:t>
            </a:r>
            <a:r>
              <a:rPr lang="en-US" dirty="0"/>
              <a:t>/long)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dirty="0"/>
              <a:t>Run the code. ASCII file are created under the same path </a:t>
            </a:r>
          </a:p>
          <a:p>
            <a:pPr marL="342900" indent="-342900">
              <a:buAutoNum type="arabicPeriod"/>
            </a:pPr>
            <a:r>
              <a:rPr lang="en-US" dirty="0"/>
              <a:t>Transform 8 layers into 2 layers</a:t>
            </a:r>
          </a:p>
          <a:p>
            <a:pPr marL="857250" lvl="1" indent="-400050">
              <a:buFont typeface="+mj-lt"/>
              <a:buAutoNum type="alphaLcPeriod"/>
            </a:pPr>
            <a:r>
              <a:rPr lang="en-US" dirty="0"/>
              <a:t>Import all ASCII file into excel</a:t>
            </a:r>
          </a:p>
          <a:p>
            <a:pPr marL="857250" lvl="1" indent="-400050">
              <a:buFont typeface="+mj-lt"/>
              <a:buAutoNum type="alphaLcPeriod"/>
            </a:pPr>
            <a:r>
              <a:rPr lang="en-US" dirty="0"/>
              <a:t>Use each hydraulic conductivity value and divide by depth of each layer, obtain total time for each cell on each layer</a:t>
            </a:r>
          </a:p>
          <a:p>
            <a:pPr marL="857250" lvl="1" indent="-400050">
              <a:buFont typeface="+mj-lt"/>
              <a:buAutoNum type="alphaLcPeriod"/>
            </a:pPr>
            <a:r>
              <a:rPr lang="en-US" dirty="0"/>
              <a:t>Sum up total time for layer 1 to 4 and layer 5 to 8</a:t>
            </a:r>
          </a:p>
          <a:p>
            <a:pPr marL="857250" lvl="1" indent="-400050">
              <a:buFont typeface="+mj-lt"/>
              <a:buAutoNum type="alphaLcPeriod"/>
            </a:pPr>
            <a:r>
              <a:rPr lang="en-US" dirty="0"/>
              <a:t>Use total time and divide by total depth of  layer 1 to 4 and layer 5 to 8</a:t>
            </a:r>
          </a:p>
          <a:p>
            <a:pPr marL="857250" lvl="1" indent="-400050">
              <a:buFont typeface="+mj-lt"/>
              <a:buAutoNum type="alphaLcPeriod"/>
            </a:pPr>
            <a:r>
              <a:rPr lang="en-US" dirty="0"/>
              <a:t>Once finished, use another </a:t>
            </a:r>
            <a:r>
              <a:rPr lang="en-US" dirty="0" err="1"/>
              <a:t>Matlab</a:t>
            </a:r>
            <a:r>
              <a:rPr lang="en-US" dirty="0"/>
              <a:t> code to save excel file as txt file, space delimited</a:t>
            </a:r>
          </a:p>
          <a:p>
            <a:pPr marL="342900" indent="-342900">
              <a:buAutoNum type="arabicPeriod"/>
            </a:pPr>
            <a:r>
              <a:rPr lang="en-US" dirty="0"/>
              <a:t>Create header</a:t>
            </a:r>
          </a:p>
          <a:p>
            <a:r>
              <a:rPr lang="en-US" dirty="0"/>
              <a:t>Header for saved .txt file should follow this order: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Once finished, use ArcMap tool to import hydraulic conductivity: </a:t>
            </a:r>
          </a:p>
          <a:p>
            <a:r>
              <a:rPr lang="en-US" dirty="0"/>
              <a:t>Conversion tool            To Raster           ASCII to Raster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DFF1EB-45A9-40AC-8585-A82EA6FA84E3}"/>
              </a:ext>
            </a:extLst>
          </p:cNvPr>
          <p:cNvSpPr txBox="1"/>
          <p:nvPr/>
        </p:nvSpPr>
        <p:spPr>
          <a:xfrm>
            <a:off x="1611532" y="217697"/>
            <a:ext cx="44844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Processing procedures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31650D-70A9-4E69-91FC-60ABA3481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955" y="4388158"/>
            <a:ext cx="2552700" cy="129540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52E2B27D-90FB-4884-ADD3-22243CF575BD}"/>
              </a:ext>
            </a:extLst>
          </p:cNvPr>
          <p:cNvSpPr/>
          <p:nvPr/>
        </p:nvSpPr>
        <p:spPr>
          <a:xfrm>
            <a:off x="3233492" y="6073618"/>
            <a:ext cx="455209" cy="97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1F05E98-0843-4396-8B9A-B03A47340CA7}"/>
              </a:ext>
            </a:extLst>
          </p:cNvPr>
          <p:cNvSpPr/>
          <p:nvPr/>
        </p:nvSpPr>
        <p:spPr>
          <a:xfrm>
            <a:off x="4707185" y="6073618"/>
            <a:ext cx="455209" cy="97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4C8602-4072-4F59-B291-9C2F289267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6CC29007-F0F6-4A04-B5D3-0BA167ABD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307643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EB84-1930-4D9A-BCC6-EE3F0ED3C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A" dirty="0">
                <a:solidFill>
                  <a:srgbClr val="FF0000"/>
                </a:solidFill>
              </a:rPr>
              <a:t>Deliverables &amp; Follow-up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0352"/>
            <a:ext cx="10515600" cy="516112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sz="2400" dirty="0"/>
              <a:t>1. Other modellers can also prepare a 5-min presentation of their model for the next meeting. 1-3 	slides presentation should be sent to </a:t>
            </a:r>
            <a:r>
              <a:rPr lang="en-CA" sz="2400" dirty="0" err="1"/>
              <a:t>Herv</a:t>
            </a:r>
            <a:r>
              <a:rPr lang="de-DE" sz="2400" dirty="0"/>
              <a:t>é by </a:t>
            </a:r>
            <a:r>
              <a:rPr lang="de-DE" sz="2400" b="1" dirty="0"/>
              <a:t>May 6, 2020 at the latest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r>
              <a:rPr lang="de-DE" sz="2400" dirty="0"/>
              <a:t>	Presentation on: VIC (UNBC), SUMMA (USask), SWAT-GWF (UAlberta), HBV-EC, 	WATFLOOD-MI (Manitoba Infrastructure</a:t>
            </a:r>
            <a:r>
              <a:rPr lang="de-DE" sz="2400"/>
              <a:t>), USASK (MESH), HEC-HMS </a:t>
            </a:r>
            <a:r>
              <a:rPr lang="de-DE" sz="2400" dirty="0"/>
              <a:t>(Strategic Consulting)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2. Scott from Strategic Consulting will be presenting on a  comparison of ERA5 with another 	meteorological reanalysis product.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3. Hervé to follow-up with Bruce Davinson for the selection of USGS unregulated gauge stations.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4. A SLACK channed is available to facilitate informal communication for Nelson-MiP. We are all encourage to use it.</a:t>
            </a:r>
          </a:p>
          <a:p>
            <a:pPr marL="0" indent="0">
              <a:buNone/>
            </a:pPr>
            <a:r>
              <a:rPr lang="de-DE" sz="2400" dirty="0"/>
              <a:t>	Channel link: </a:t>
            </a:r>
            <a:r>
              <a:rPr lang="de-DE" sz="2400" dirty="0">
                <a:hlinkClick r:id="rId3"/>
              </a:rPr>
              <a:t>https://uc-hal.slack.com/archives/C011BTG7GL8</a:t>
            </a:r>
            <a:r>
              <a:rPr lang="de-DE" sz="2400" dirty="0"/>
              <a:t> </a:t>
            </a:r>
          </a:p>
          <a:p>
            <a:pPr marL="0" indent="0">
              <a:buNone/>
            </a:pPr>
            <a:r>
              <a:rPr lang="de-DE" sz="2400" dirty="0"/>
              <a:t>	Channel name: #ncrb_mip </a:t>
            </a:r>
          </a:p>
          <a:p>
            <a:pPr marL="0" indent="0">
              <a:buNone/>
            </a:pPr>
            <a:endParaRPr lang="en-CA" sz="2400" dirty="0"/>
          </a:p>
          <a:p>
            <a:pPr marL="0" indent="0">
              <a:buNone/>
            </a:pPr>
            <a:r>
              <a:rPr lang="en-CA" sz="2400" dirty="0"/>
              <a:t>5. Next meeting scheduled for </a:t>
            </a:r>
            <a:r>
              <a:rPr lang="en-CA" sz="2400" b="1" u="sng" dirty="0"/>
              <a:t>Wednesday May 13, 2020 @10:00AM MST </a:t>
            </a:r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6250701B-91A5-4006-B480-7E629849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26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49478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30FC4-4784-42E4-8B78-62AE1750D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FF0000"/>
                </a:solidFill>
              </a:rPr>
              <a:t>Time periods for calibration/validation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F11AD-8194-430D-A50C-1C09A65C2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5565"/>
            <a:ext cx="10788941" cy="492731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Model spin-up:               </a:t>
            </a:r>
            <a:r>
              <a:rPr lang="en-US" dirty="0"/>
              <a:t>Sept./Oct. 1979 - 1982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Calibration period:        </a:t>
            </a:r>
            <a:r>
              <a:rPr lang="en-US" dirty="0"/>
              <a:t>1992 - 2008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				</a:t>
            </a:r>
            <a:r>
              <a:rPr lang="en-US" dirty="0"/>
              <a:t>1983 - 1991</a:t>
            </a:r>
          </a:p>
          <a:p>
            <a:r>
              <a:rPr lang="en-US" b="1" dirty="0"/>
              <a:t>Validation periods: </a:t>
            </a:r>
          </a:p>
          <a:p>
            <a:pPr marL="0" indent="0">
              <a:buNone/>
            </a:pPr>
            <a:r>
              <a:rPr lang="en-CA" dirty="0">
                <a:solidFill>
                  <a:schemeClr val="accent1"/>
                </a:solidFill>
              </a:rPr>
              <a:t> 				</a:t>
            </a:r>
            <a:r>
              <a:rPr lang="en-US" dirty="0"/>
              <a:t>2009 - 2016</a:t>
            </a:r>
            <a:endParaRPr lang="en-CA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CA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CA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CA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CA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CA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B3C28B-4995-4890-8E42-E9B9E92C7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5905-4B2F-48EF-9F3A-2B33763AC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3</a:t>
            </a:fld>
            <a:endParaRPr lang="en-CA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B2FE3B4-62CD-401D-9543-C02AFF0986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107435"/>
              </p:ext>
            </p:extLst>
          </p:nvPr>
        </p:nvGraphicFramePr>
        <p:xfrm>
          <a:off x="886780" y="1649116"/>
          <a:ext cx="10648090" cy="342075"/>
        </p:xfrm>
        <a:graphic>
          <a:graphicData uri="http://schemas.openxmlformats.org/drawingml/2006/table">
            <a:tbl>
              <a:tblPr firstRow="1" firstCol="1" bandRow="1"/>
              <a:tblGrid>
                <a:gridCol w="609441">
                  <a:extLst>
                    <a:ext uri="{9D8B030D-6E8A-4147-A177-3AD203B41FA5}">
                      <a16:colId xmlns:a16="http://schemas.microsoft.com/office/drawing/2014/main" val="3870719840"/>
                    </a:ext>
                  </a:extLst>
                </a:gridCol>
                <a:gridCol w="265887">
                  <a:extLst>
                    <a:ext uri="{9D8B030D-6E8A-4147-A177-3AD203B41FA5}">
                      <a16:colId xmlns:a16="http://schemas.microsoft.com/office/drawing/2014/main" val="2178337178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2567654528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2492968081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1513872396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4202578264"/>
                    </a:ext>
                  </a:extLst>
                </a:gridCol>
                <a:gridCol w="265187">
                  <a:extLst>
                    <a:ext uri="{9D8B030D-6E8A-4147-A177-3AD203B41FA5}">
                      <a16:colId xmlns:a16="http://schemas.microsoft.com/office/drawing/2014/main" val="2012662140"/>
                    </a:ext>
                  </a:extLst>
                </a:gridCol>
                <a:gridCol w="299473">
                  <a:extLst>
                    <a:ext uri="{9D8B030D-6E8A-4147-A177-3AD203B41FA5}">
                      <a16:colId xmlns:a16="http://schemas.microsoft.com/office/drawing/2014/main" val="3641978279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3191911465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1639125970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2379677574"/>
                    </a:ext>
                  </a:extLst>
                </a:gridCol>
                <a:gridCol w="265187">
                  <a:extLst>
                    <a:ext uri="{9D8B030D-6E8A-4147-A177-3AD203B41FA5}">
                      <a16:colId xmlns:a16="http://schemas.microsoft.com/office/drawing/2014/main" val="102930867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3492433935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1679433304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432810514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1967726464"/>
                    </a:ext>
                  </a:extLst>
                </a:gridCol>
                <a:gridCol w="265887">
                  <a:extLst>
                    <a:ext uri="{9D8B030D-6E8A-4147-A177-3AD203B41FA5}">
                      <a16:colId xmlns:a16="http://schemas.microsoft.com/office/drawing/2014/main" val="1722651812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3720580186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1792935100"/>
                    </a:ext>
                  </a:extLst>
                </a:gridCol>
                <a:gridCol w="252593">
                  <a:extLst>
                    <a:ext uri="{9D8B030D-6E8A-4147-A177-3AD203B41FA5}">
                      <a16:colId xmlns:a16="http://schemas.microsoft.com/office/drawing/2014/main" val="3804573625"/>
                    </a:ext>
                  </a:extLst>
                </a:gridCol>
                <a:gridCol w="257491">
                  <a:extLst>
                    <a:ext uri="{9D8B030D-6E8A-4147-A177-3AD203B41FA5}">
                      <a16:colId xmlns:a16="http://schemas.microsoft.com/office/drawing/2014/main" val="1879346648"/>
                    </a:ext>
                  </a:extLst>
                </a:gridCol>
                <a:gridCol w="265887">
                  <a:extLst>
                    <a:ext uri="{9D8B030D-6E8A-4147-A177-3AD203B41FA5}">
                      <a16:colId xmlns:a16="http://schemas.microsoft.com/office/drawing/2014/main" val="1077937998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102462003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2452513187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4020267938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2751103986"/>
                    </a:ext>
                  </a:extLst>
                </a:gridCol>
                <a:gridCol w="266587">
                  <a:extLst>
                    <a:ext uri="{9D8B030D-6E8A-4147-A177-3AD203B41FA5}">
                      <a16:colId xmlns:a16="http://schemas.microsoft.com/office/drawing/2014/main" val="2730725045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4043164926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574401300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798085377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1865776919"/>
                    </a:ext>
                  </a:extLst>
                </a:gridCol>
                <a:gridCol w="266587">
                  <a:extLst>
                    <a:ext uri="{9D8B030D-6E8A-4147-A177-3AD203B41FA5}">
                      <a16:colId xmlns:a16="http://schemas.microsoft.com/office/drawing/2014/main" val="3392146938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4047622063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4029183200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3067308246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2711413446"/>
                    </a:ext>
                  </a:extLst>
                </a:gridCol>
                <a:gridCol w="266587">
                  <a:extLst>
                    <a:ext uri="{9D8B030D-6E8A-4147-A177-3AD203B41FA5}">
                      <a16:colId xmlns:a16="http://schemas.microsoft.com/office/drawing/2014/main" val="2153466647"/>
                    </a:ext>
                  </a:extLst>
                </a:gridCol>
                <a:gridCol w="253293">
                  <a:extLst>
                    <a:ext uri="{9D8B030D-6E8A-4147-A177-3AD203B41FA5}">
                      <a16:colId xmlns:a16="http://schemas.microsoft.com/office/drawing/2014/main" val="3020753856"/>
                    </a:ext>
                  </a:extLst>
                </a:gridCol>
                <a:gridCol w="257491">
                  <a:extLst>
                    <a:ext uri="{9D8B030D-6E8A-4147-A177-3AD203B41FA5}">
                      <a16:colId xmlns:a16="http://schemas.microsoft.com/office/drawing/2014/main" val="3643355656"/>
                    </a:ext>
                  </a:extLst>
                </a:gridCol>
                <a:gridCol w="266587">
                  <a:extLst>
                    <a:ext uri="{9D8B030D-6E8A-4147-A177-3AD203B41FA5}">
                      <a16:colId xmlns:a16="http://schemas.microsoft.com/office/drawing/2014/main" val="20998136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Years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80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85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90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95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00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05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15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2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9083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0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Periods</a:t>
                      </a:r>
                      <a:endParaRPr lang="en-CA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0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CA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000" b="1" dirty="0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WET</a:t>
                      </a:r>
                      <a:endParaRPr lang="en-CA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10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000" b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DRY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10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0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WET &amp; DRY</a:t>
                      </a:r>
                      <a:endParaRPr lang="en-CA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000" b="1">
                          <a:solidFill>
                            <a:srgbClr val="00B05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WET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0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WET &amp; DRY</a:t>
                      </a:r>
                      <a:endParaRPr lang="en-CA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366501"/>
                  </a:ext>
                </a:extLst>
              </a:tr>
            </a:tbl>
          </a:graphicData>
        </a:graphic>
      </p:graphicFrame>
      <p:sp>
        <p:nvSpPr>
          <p:cNvPr id="9" name="Left Brace 8">
            <a:extLst>
              <a:ext uri="{FF2B5EF4-FFF2-40B4-BE49-F238E27FC236}">
                <a16:creationId xmlns:a16="http://schemas.microsoft.com/office/drawing/2014/main" id="{98B91349-5971-437B-9350-D45D4605FD7A}"/>
              </a:ext>
            </a:extLst>
          </p:cNvPr>
          <p:cNvSpPr/>
          <p:nvPr/>
        </p:nvSpPr>
        <p:spPr>
          <a:xfrm>
            <a:off x="4208108" y="4866810"/>
            <a:ext cx="223934" cy="1101013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89971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30FC4-4784-42E4-8B78-62AE1750D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15289" cy="132556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Selection of natural gauge stations for calibration/validation - continuous vs seasonal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B3C28B-4995-4890-8E42-E9B9E92C7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AA6AC-65AE-44E4-9B46-9CC06D52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4</a:t>
            </a:fld>
            <a:endParaRPr lang="en-CA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8D14959-4608-4E2D-8990-447C175319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3806039"/>
              </p:ext>
            </p:extLst>
          </p:nvPr>
        </p:nvGraphicFramePr>
        <p:xfrm>
          <a:off x="8453535" y="1942222"/>
          <a:ext cx="3599954" cy="388156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99977">
                  <a:extLst>
                    <a:ext uri="{9D8B030D-6E8A-4147-A177-3AD203B41FA5}">
                      <a16:colId xmlns:a16="http://schemas.microsoft.com/office/drawing/2014/main" val="837569979"/>
                    </a:ext>
                  </a:extLst>
                </a:gridCol>
                <a:gridCol w="1799977">
                  <a:extLst>
                    <a:ext uri="{9D8B030D-6E8A-4147-A177-3AD203B41FA5}">
                      <a16:colId xmlns:a16="http://schemas.microsoft.com/office/drawing/2014/main" val="203836060"/>
                    </a:ext>
                  </a:extLst>
                </a:gridCol>
              </a:tblGrid>
              <a:tr h="640992">
                <a:tc>
                  <a:txBody>
                    <a:bodyPr/>
                    <a:lstStyle/>
                    <a:p>
                      <a:r>
                        <a:rPr lang="en-CA" dirty="0"/>
                        <a:t>Sub-basins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Number of WSC natural stations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203372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Assiniboine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227000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Lake Winnipeg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567914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Winnipeg 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5486240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Upper Churchill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049320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Lower Churchill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85594"/>
                  </a:ext>
                </a:extLst>
              </a:tr>
              <a:tr h="640992">
                <a:tc>
                  <a:txBody>
                    <a:bodyPr/>
                    <a:lstStyle/>
                    <a:p>
                      <a:r>
                        <a:rPr lang="en-CA" dirty="0"/>
                        <a:t>Saskatchewan 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902390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Red 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731076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Nelson 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17827"/>
                  </a:ext>
                </a:extLst>
              </a:tr>
            </a:tbl>
          </a:graphicData>
        </a:graphic>
      </p:graphicFrame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80E2C3B7-26CA-4070-B708-EC286D610C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0" t="9762" r="1980" b="4037"/>
          <a:stretch/>
        </p:blipFill>
        <p:spPr>
          <a:xfrm>
            <a:off x="651517" y="1530216"/>
            <a:ext cx="7622181" cy="5292000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C79F5AE-4165-4912-8121-3F3F738B6EE0}"/>
              </a:ext>
            </a:extLst>
          </p:cNvPr>
          <p:cNvSpPr txBox="1">
            <a:spLocks/>
          </p:cNvSpPr>
          <p:nvPr/>
        </p:nvSpPr>
        <p:spPr>
          <a:xfrm>
            <a:off x="4353882" y="5461063"/>
            <a:ext cx="4042002" cy="11744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000" dirty="0"/>
              <a:t>Station == Natural &amp; Data Period == 1970 to 2016 &amp;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000" dirty="0"/>
              <a:t>Total Years &gt;= 35 &amp; Drainage area &gt;= 200 km</a:t>
            </a:r>
            <a:r>
              <a:rPr lang="en-US" sz="1000" baseline="30000" dirty="0"/>
              <a:t>2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000" dirty="0">
                <a:solidFill>
                  <a:srgbClr val="FF0000"/>
                </a:solidFill>
              </a:rPr>
              <a:t>+ Stations submitted but not meeting search criteria</a:t>
            </a:r>
          </a:p>
          <a:p>
            <a:pPr marL="0" indent="0" algn="ctr">
              <a:buNone/>
            </a:pPr>
            <a:r>
              <a:rPr lang="en-US" sz="1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291 (natural) gauge stations identified + </a:t>
            </a:r>
            <a:r>
              <a:rPr lang="en-US" sz="1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 stations added</a:t>
            </a:r>
          </a:p>
        </p:txBody>
      </p:sp>
    </p:spTree>
    <p:extLst>
      <p:ext uri="{BB962C8B-B14F-4D97-AF65-F5344CB8AC3E}">
        <p14:creationId xmlns:p14="http://schemas.microsoft.com/office/powerpoint/2010/main" val="89640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30FC4-4784-42E4-8B78-62AE1750D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15289" cy="132556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Selection of natural gauge stations for calibration after QA/QC of measured streamflow time-series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AA6AC-65AE-44E4-9B46-9CC06D52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5</a:t>
            </a:fld>
            <a:endParaRPr lang="en-CA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8D14959-4608-4E2D-8990-447C175319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1525062"/>
              </p:ext>
            </p:extLst>
          </p:nvPr>
        </p:nvGraphicFramePr>
        <p:xfrm>
          <a:off x="8453535" y="1940767"/>
          <a:ext cx="3599954" cy="388156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99977">
                  <a:extLst>
                    <a:ext uri="{9D8B030D-6E8A-4147-A177-3AD203B41FA5}">
                      <a16:colId xmlns:a16="http://schemas.microsoft.com/office/drawing/2014/main" val="837569979"/>
                    </a:ext>
                  </a:extLst>
                </a:gridCol>
                <a:gridCol w="1799977">
                  <a:extLst>
                    <a:ext uri="{9D8B030D-6E8A-4147-A177-3AD203B41FA5}">
                      <a16:colId xmlns:a16="http://schemas.microsoft.com/office/drawing/2014/main" val="203836060"/>
                    </a:ext>
                  </a:extLst>
                </a:gridCol>
              </a:tblGrid>
              <a:tr h="640992">
                <a:tc>
                  <a:txBody>
                    <a:bodyPr/>
                    <a:lstStyle/>
                    <a:p>
                      <a:r>
                        <a:rPr lang="en-CA" dirty="0"/>
                        <a:t>Sub-basins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Number of WSC natural stations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203372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Assiniboine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227000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Lake Winnipeg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567914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Winnipeg 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5486240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Upper Churchill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049320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Lower Churchill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85594"/>
                  </a:ext>
                </a:extLst>
              </a:tr>
              <a:tr h="640992">
                <a:tc>
                  <a:txBody>
                    <a:bodyPr/>
                    <a:lstStyle/>
                    <a:p>
                      <a:r>
                        <a:rPr lang="en-CA" dirty="0"/>
                        <a:t>Saskatchewan 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902390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Red 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731076"/>
                  </a:ext>
                </a:extLst>
              </a:tr>
              <a:tr h="371369">
                <a:tc>
                  <a:txBody>
                    <a:bodyPr/>
                    <a:lstStyle/>
                    <a:p>
                      <a:r>
                        <a:rPr lang="en-CA" dirty="0"/>
                        <a:t>Nelson 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17827"/>
                  </a:ext>
                </a:extLst>
              </a:tr>
            </a:tbl>
          </a:graphicData>
        </a:graphic>
      </p:graphicFrame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AE8E6AB5-EB1A-4D6E-8422-AB90FF6C4F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9542" r="2139" b="4221"/>
          <a:stretch/>
        </p:blipFill>
        <p:spPr>
          <a:xfrm>
            <a:off x="429208" y="1531422"/>
            <a:ext cx="7515230" cy="5240708"/>
          </a:xfrm>
          <a:prstGeom prst="rect">
            <a:avLst/>
          </a:prstGeom>
        </p:spPr>
      </p:pic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80E2C3B7-26CA-4070-B708-EC286D610C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0" t="9762" r="1980" b="4037"/>
          <a:stretch/>
        </p:blipFill>
        <p:spPr>
          <a:xfrm>
            <a:off x="2816225" y="5234245"/>
            <a:ext cx="2128743" cy="1477931"/>
          </a:xfrm>
        </p:spPr>
      </p:pic>
    </p:spTree>
    <p:extLst>
      <p:ext uri="{BB962C8B-B14F-4D97-AF65-F5344CB8AC3E}">
        <p14:creationId xmlns:p14="http://schemas.microsoft.com/office/powerpoint/2010/main" val="1218508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EB84-1930-4D9A-BCC6-EE3F0ED3C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096"/>
            <a:ext cx="11215290" cy="132556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User-selected stations to be removed if agreed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CA" sz="2400" dirty="0"/>
              <a:t>05BL012 --&gt; Sheep river at Okotoks (MH-WATFLOOD)</a:t>
            </a:r>
          </a:p>
          <a:p>
            <a:pPr marL="0" indent="0">
              <a:buNone/>
            </a:pPr>
            <a:endParaRPr lang="en-CA" sz="2400" dirty="0"/>
          </a:p>
          <a:p>
            <a:r>
              <a:rPr lang="en-CA" sz="2400" dirty="0"/>
              <a:t>05FA011 --&gt; Battle river at Duhamel (MESH)</a:t>
            </a:r>
          </a:p>
          <a:p>
            <a:r>
              <a:rPr lang="en-CA" sz="2400" dirty="0"/>
              <a:t>05AB046 --&gt; Willow Creek at Highway NO. 811 (MESH)</a:t>
            </a:r>
          </a:p>
          <a:p>
            <a:pPr marL="0" indent="0">
              <a:buNone/>
            </a:pPr>
            <a:endParaRPr lang="en-CA" sz="2400" dirty="0"/>
          </a:p>
          <a:p>
            <a:r>
              <a:rPr lang="en-CA" sz="2400" dirty="0"/>
              <a:t>05RD007 --&gt; Berens river at outlet of Long Lake (HYPE)</a:t>
            </a:r>
          </a:p>
          <a:p>
            <a:r>
              <a:rPr lang="en-CA" sz="2400" dirty="0"/>
              <a:t>05RD008 --&gt; Pigeon river at outlet of Round Lake (HYPE)</a:t>
            </a:r>
          </a:p>
          <a:p>
            <a:pPr marL="0" indent="0">
              <a:buNone/>
            </a:pPr>
            <a:endParaRPr lang="en-CA" sz="2400" dirty="0"/>
          </a:p>
          <a:p>
            <a:r>
              <a:rPr lang="en-CA" sz="2400" dirty="0"/>
              <a:t>05OF009  --&gt; </a:t>
            </a:r>
            <a:r>
              <a:rPr lang="en-CA" sz="2400" dirty="0" err="1"/>
              <a:t>Roseisle</a:t>
            </a:r>
            <a:r>
              <a:rPr lang="en-CA" sz="2400" dirty="0"/>
              <a:t> creek near </a:t>
            </a:r>
            <a:r>
              <a:rPr lang="en-CA" sz="2400" dirty="0" err="1"/>
              <a:t>Roseisle</a:t>
            </a:r>
            <a:r>
              <a:rPr lang="en-CA" sz="2400" dirty="0"/>
              <a:t> (HEC-HMS)</a:t>
            </a:r>
          </a:p>
          <a:p>
            <a:r>
              <a:rPr lang="en-CA" sz="2400" dirty="0"/>
              <a:t>05OF010  --&gt; Boyne river near </a:t>
            </a:r>
            <a:r>
              <a:rPr lang="en-CA" sz="2400" dirty="0" err="1"/>
              <a:t>Treherne</a:t>
            </a:r>
            <a:r>
              <a:rPr lang="en-CA" sz="2400" dirty="0"/>
              <a:t> (HEC-HMS)</a:t>
            </a:r>
          </a:p>
          <a:p>
            <a:pPr marL="0" indent="0">
              <a:buNone/>
            </a:pPr>
            <a:endParaRPr lang="en-CA" sz="2400" dirty="0"/>
          </a:p>
          <a:p>
            <a:endParaRPr lang="en-CA" sz="2400" dirty="0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6250701B-91A5-4006-B480-7E629849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2016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3607A9-F121-4104-9203-5E404669D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7A496-4703-455C-B8C5-631E4E436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3AC5-A0DF-4B45-B958-A5CB3A8C96F4}" type="slidenum">
              <a:rPr lang="en-CA" smtClean="0"/>
              <a:t>7</a:t>
            </a:fld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4849D-9405-4579-987B-32D044F18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Hydrological Prediction for the Environment – HYPE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By: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Ajay Bajracharya 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(University of Calgary)</a:t>
            </a:r>
          </a:p>
          <a:p>
            <a:pPr marL="0" indent="0" algn="ctr">
              <a:buNone/>
            </a:pPr>
            <a:endParaRPr lang="en-US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35813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1"/>
          <p:cNvGraphicFramePr>
            <a:graphicFrameLocks noGrp="1"/>
          </p:cNvGraphicFramePr>
          <p:nvPr/>
        </p:nvGraphicFramePr>
        <p:xfrm>
          <a:off x="-646104" y="21137880"/>
          <a:ext cx="10320456" cy="7029189"/>
        </p:xfrm>
        <a:graphic>
          <a:graphicData uri="http://schemas.openxmlformats.org/drawingml/2006/table">
            <a:tbl>
              <a:tblPr firstRow="1" bandRow="1"/>
              <a:tblGrid>
                <a:gridCol w="2776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426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Characteristic/</a:t>
                      </a: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 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Data</a:t>
                      </a:r>
                      <a:r>
                        <a:rPr sz="22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type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Information/Product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Source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450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b="1" spc="5" dirty="0">
                        <a:solidFill>
                          <a:srgbClr val="FFFFFF"/>
                        </a:solidFill>
                        <a:latin typeface="Arial"/>
                        <a:cs typeface="Arial"/>
                      </a:endParaRPr>
                    </a:p>
                    <a:p>
                      <a:pPr marL="33020" marR="13716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Topography 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USGS:</a:t>
                      </a:r>
                      <a:r>
                        <a:rPr sz="22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Hydro1K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000" spc="5" dirty="0">
                          <a:latin typeface="Arial"/>
                          <a:cs typeface="Arial"/>
                          <a:hlinkClick r:id="rId2"/>
                        </a:rPr>
                        <a:t>https://lta.cr.usgs.gov/HYDRO1K</a:t>
                      </a:r>
                      <a:r>
                        <a:rPr lang="en-US" sz="2000" spc="5" dirty="0">
                          <a:latin typeface="Arial"/>
                          <a:cs typeface="Arial"/>
                        </a:rPr>
                        <a:t> </a:t>
                      </a:r>
                      <a:endParaRPr sz="20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55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Soil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characteristics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endParaRPr lang="en-US" sz="2200" spc="10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Harmonized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World Soil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  </a:t>
                      </a:r>
                      <a:endParaRPr lang="en-US" sz="2200" spc="5" dirty="0">
                        <a:latin typeface="Arial"/>
                        <a:cs typeface="Arial"/>
                      </a:endParaRPr>
                    </a:p>
                    <a:p>
                      <a:pPr marL="33020" marR="217170">
                        <a:lnSpc>
                          <a:spcPts val="106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Database </a:t>
                      </a:r>
                      <a:r>
                        <a:rPr sz="22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V1.2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Nachtergaele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(2010)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10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Land use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CCI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LC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2010</a:t>
                      </a:r>
                      <a:r>
                        <a:rPr sz="22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v1.4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87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endParaRPr lang="en-US" sz="2200" spc="15" dirty="0">
                        <a:latin typeface="Arial"/>
                        <a:cs typeface="Arial"/>
                      </a:endParaRPr>
                    </a:p>
                    <a:p>
                      <a:pPr marL="33020" marR="209550">
                        <a:lnSpc>
                          <a:spcPts val="1060"/>
                        </a:lnSpc>
                        <a:spcBef>
                          <a:spcPts val="4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ESA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Climate Change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Initiative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571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79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Lake and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wetland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55575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Lake and</a:t>
                      </a:r>
                      <a:r>
                        <a:rPr sz="2200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Wetland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(GLWD)</a:t>
                      </a: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and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Doll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(2004)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Reservoirs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3589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Global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reservoir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and</a:t>
                      </a:r>
                      <a:r>
                        <a:rPr sz="22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Dam 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database (GRanD)</a:t>
                      </a:r>
                      <a:r>
                        <a:rPr sz="22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v1.1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Lehner et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(2011)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15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Discharge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7048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dirty="0">
                          <a:latin typeface="Arial"/>
                          <a:cs typeface="Arial"/>
                        </a:rPr>
                        <a:t>HYDAT</a:t>
                      </a:r>
                      <a:r>
                        <a:rPr lang="en-US" sz="2200" dirty="0">
                          <a:latin typeface="Arial"/>
                          <a:cs typeface="Arial"/>
                        </a:rPr>
                        <a:t>, 2.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USGS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33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105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Environment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Canada</a:t>
                      </a:r>
                      <a:endParaRPr sz="2200">
                        <a:latin typeface="Arial"/>
                        <a:cs typeface="Arial"/>
                      </a:endParaRPr>
                    </a:p>
                    <a:p>
                      <a:pPr marL="190500" indent="-157480">
                        <a:lnSpc>
                          <a:spcPct val="100000"/>
                        </a:lnSpc>
                        <a:spcBef>
                          <a:spcPts val="30"/>
                        </a:spcBef>
                        <a:buAutoNum type="arabicPeriod"/>
                        <a:tabLst>
                          <a:tab pos="191135" algn="l"/>
                        </a:tabLst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waterdata.usgs.gov/nwis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33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900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52451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lang="en-US"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Meteorological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6604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Hydro-GFD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indent="0">
                        <a:lnSpc>
                          <a:spcPct val="100000"/>
                        </a:lnSpc>
                        <a:spcBef>
                          <a:spcPts val="100"/>
                        </a:spcBef>
                        <a:buNone/>
                        <a:tabLst>
                          <a:tab pos="191135" algn="l"/>
                        </a:tabLst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Berg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(2017)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07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GlobSnow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7780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2200" u="sng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3"/>
                        </a:rPr>
                        <a:t>www.globsnow.info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8781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fluctuations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8953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 marR="179070">
                        <a:lnSpc>
                          <a:spcPct val="110500"/>
                        </a:lnSpc>
                        <a:spcBef>
                          <a:spcPts val="0"/>
                        </a:spcBef>
                      </a:pPr>
                      <a:r>
                        <a:rPr sz="2200" spc="5" dirty="0">
                          <a:latin typeface="Arial"/>
                          <a:cs typeface="Arial"/>
                        </a:rPr>
                        <a:t>World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Glacier</a:t>
                      </a:r>
                      <a:r>
                        <a:rPr sz="22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Monitoring  Service</a:t>
                      </a:r>
                      <a:r>
                        <a:rPr sz="22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5" dirty="0">
                          <a:latin typeface="Arial"/>
                          <a:cs typeface="Arial"/>
                        </a:rPr>
                        <a:t>(WGMS)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952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705"/>
                        </a:spcBef>
                      </a:pPr>
                      <a:r>
                        <a:rPr sz="2200" spc="15" dirty="0">
                          <a:latin typeface="Arial"/>
                          <a:cs typeface="Arial"/>
                        </a:rPr>
                        <a:t>Zemp </a:t>
                      </a:r>
                      <a:r>
                        <a:rPr sz="2200" spc="5" dirty="0">
                          <a:latin typeface="Arial"/>
                          <a:cs typeface="Arial"/>
                        </a:rPr>
                        <a:t>et al.</a:t>
                      </a:r>
                      <a:r>
                        <a:rPr sz="22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200" spc="10" dirty="0">
                          <a:latin typeface="Arial"/>
                          <a:cs typeface="Arial"/>
                        </a:rPr>
                        <a:t>(2009)</a:t>
                      </a:r>
                      <a:endParaRPr sz="2200">
                        <a:latin typeface="Arial"/>
                        <a:cs typeface="Arial"/>
                      </a:endParaRPr>
                    </a:p>
                  </a:txBody>
                  <a:tcPr marL="0" marR="0" marT="8953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0D2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09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b="1" spc="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Evapotranspiration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7C7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2200" spc="10" dirty="0">
                          <a:latin typeface="Arial"/>
                          <a:cs typeface="Arial"/>
                        </a:rPr>
                        <a:t>FLUXNET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 anchor="ctr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302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2200" u="sng" spc="5" dirty="0">
                          <a:solidFill>
                            <a:srgbClr val="55C6AA"/>
                          </a:solidFill>
                          <a:uFill>
                            <a:solidFill>
                              <a:srgbClr val="55C6AA"/>
                            </a:solidFill>
                          </a:uFill>
                          <a:latin typeface="Arial"/>
                          <a:cs typeface="Arial"/>
                          <a:hlinkClick r:id="rId4"/>
                        </a:rPr>
                        <a:t>fluxnet.ornl.gov</a:t>
                      </a:r>
                      <a:endParaRPr sz="2200" dirty="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L w="6350">
                      <a:solidFill>
                        <a:srgbClr val="FFFFFF"/>
                      </a:solidFill>
                      <a:prstDash val="solid"/>
                    </a:lnL>
                    <a:lnR w="6350">
                      <a:solidFill>
                        <a:srgbClr val="FFFFFF"/>
                      </a:solidFill>
                      <a:prstDash val="solid"/>
                    </a:lnR>
                    <a:lnT w="6350">
                      <a:solidFill>
                        <a:srgbClr val="FFFFFF"/>
                      </a:solidFill>
                      <a:prstDash val="solid"/>
                    </a:lnT>
                    <a:lnB w="6350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033" y="1136792"/>
            <a:ext cx="6028182" cy="361568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210312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1. Study Area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528216" y="1259331"/>
            <a:ext cx="3192905" cy="330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Nelson Churchill River Basin</a:t>
            </a:r>
          </a:p>
          <a:p>
            <a:r>
              <a:rPr lang="en-US" b="1" dirty="0">
                <a:solidFill>
                  <a:srgbClr val="C00000"/>
                </a:solidFill>
              </a:rPr>
              <a:t>Gross Area </a:t>
            </a:r>
          </a:p>
          <a:p>
            <a:r>
              <a:rPr lang="en-US" dirty="0"/>
              <a:t>1.4 million square kilometers</a:t>
            </a:r>
            <a:endParaRPr lang="en-US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Elevation Range</a:t>
            </a:r>
          </a:p>
          <a:p>
            <a:r>
              <a:rPr lang="en-US" dirty="0"/>
              <a:t>Sea level to 3548 M.S.L. </a:t>
            </a:r>
          </a:p>
          <a:p>
            <a:endParaRPr lang="en-US" b="1" dirty="0">
              <a:solidFill>
                <a:srgbClr val="C00000"/>
              </a:solidFill>
            </a:endParaRPr>
          </a:p>
          <a:p>
            <a:endParaRPr lang="en-US" b="1" dirty="0">
              <a:solidFill>
                <a:srgbClr val="C0000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551864" y="4752477"/>
            <a:ext cx="4292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1 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Map of your study Area showing major topographic features, gauging stations and river network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F9DDFD-7F88-4705-9157-6DC182149E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164" y="109522"/>
            <a:ext cx="2560325" cy="826010"/>
          </a:xfrm>
          <a:prstGeom prst="rect">
            <a:avLst/>
          </a:prstGeom>
        </p:spPr>
      </p:pic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81C5D1E8-5AB7-4AD2-BE14-62B18F116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81962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75808" y="904084"/>
            <a:ext cx="4354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DC037C-C731-4D52-835A-5765F8A4FBF2}"/>
              </a:ext>
            </a:extLst>
          </p:cNvPr>
          <p:cNvGrpSpPr/>
          <p:nvPr/>
        </p:nvGrpSpPr>
        <p:grpSpPr>
          <a:xfrm>
            <a:off x="1524000" y="292608"/>
            <a:ext cx="3149600" cy="448056"/>
            <a:chOff x="564554" y="8642689"/>
            <a:chExt cx="3496471" cy="439424"/>
          </a:xfrm>
          <a:solidFill>
            <a:schemeClr val="accent2"/>
          </a:solidFill>
        </p:grpSpPr>
        <p:sp>
          <p:nvSpPr>
            <p:cNvPr id="12" name="object 4">
              <a:extLst>
                <a:ext uri="{FF2B5EF4-FFF2-40B4-BE49-F238E27FC236}">
                  <a16:creationId xmlns:a16="http://schemas.microsoft.com/office/drawing/2014/main" id="{FAC1F606-62F6-4305-800B-EF4BDCC04BC6}"/>
                </a:ext>
              </a:extLst>
            </p:cNvPr>
            <p:cNvSpPr/>
            <p:nvPr/>
          </p:nvSpPr>
          <p:spPr>
            <a:xfrm>
              <a:off x="564554" y="8642693"/>
              <a:ext cx="3280372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 2. Model Description</a:t>
              </a:r>
              <a:endParaRPr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object 5">
              <a:extLst>
                <a:ext uri="{FF2B5EF4-FFF2-40B4-BE49-F238E27FC236}">
                  <a16:creationId xmlns:a16="http://schemas.microsoft.com/office/drawing/2014/main" id="{DE9D9B32-EA9E-452A-AFED-2BFD37C8107A}"/>
                </a:ext>
              </a:extLst>
            </p:cNvPr>
            <p:cNvSpPr/>
            <p:nvPr/>
          </p:nvSpPr>
          <p:spPr>
            <a:xfrm>
              <a:off x="3621605" y="8642689"/>
              <a:ext cx="439420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dirty="0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109" y="3092959"/>
            <a:ext cx="3284862" cy="26298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8"/>
          <a:stretch/>
        </p:blipFill>
        <p:spPr>
          <a:xfrm>
            <a:off x="1473404" y="1201022"/>
            <a:ext cx="4857058" cy="33900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67475" y="5746018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2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Components of HYPE model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928" y="322642"/>
            <a:ext cx="4458008" cy="212993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478504" y="2401299"/>
            <a:ext cx="4349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3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Illustrations of flow path in the soil in the HYPE model </a:t>
            </a:r>
          </a:p>
        </p:txBody>
      </p:sp>
      <p:sp>
        <p:nvSpPr>
          <p:cNvPr id="9" name="Rectangle 8"/>
          <p:cNvSpPr/>
          <p:nvPr/>
        </p:nvSpPr>
        <p:spPr>
          <a:xfrm>
            <a:off x="6594232" y="5717381"/>
            <a:ext cx="40737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Figure 4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Sub-basin discretization in your Model (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eg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. HYPE)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58463" y="1137438"/>
            <a:ext cx="2998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Processes above ground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94843" y="3747979"/>
            <a:ext cx="561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Soil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67476" y="4187328"/>
            <a:ext cx="1870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Routing Processes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604507" y="3333641"/>
            <a:ext cx="989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Irrigation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289312" y="2995610"/>
            <a:ext cx="873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Wetland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11095" y="3222383"/>
            <a:ext cx="15607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Point Sources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792659" y="3693580"/>
            <a:ext cx="1685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Rivers and Lakes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710890" y="3461532"/>
            <a:ext cx="681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River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937188" y="3962299"/>
            <a:ext cx="681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Lake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378259" y="3179752"/>
            <a:ext cx="16232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Land Routines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731676" y="3145438"/>
            <a:ext cx="16232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Glaciers/snow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64080" y="1506542"/>
            <a:ext cx="27615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Temperature and Precipitation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571775" y="2067858"/>
            <a:ext cx="1853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Evapotranspiration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39917" y="1812356"/>
            <a:ext cx="17921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Atmospheric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Deposition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07711" y="4261393"/>
            <a:ext cx="20211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Deep Processes</a:t>
            </a:r>
          </a:p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Regional Groundwater</a:t>
            </a:r>
          </a:p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Aquifers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1292C83-E51E-4B60-BC28-9CB515563B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931" y="109524"/>
            <a:ext cx="1689815" cy="545167"/>
          </a:xfrm>
          <a:prstGeom prst="rect">
            <a:avLst/>
          </a:prstGeom>
        </p:spPr>
      </p:pic>
      <p:sp>
        <p:nvSpPr>
          <p:cNvPr id="31" name="Slide Number Placeholder 6">
            <a:extLst>
              <a:ext uri="{FF2B5EF4-FFF2-40B4-BE49-F238E27FC236}">
                <a16:creationId xmlns:a16="http://schemas.microsoft.com/office/drawing/2014/main" id="{70FD4F29-C46A-4E57-95A2-ACF7867D3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A503AC5-A0DF-4B45-B958-A5CB3A8C96F4}" type="slidenum">
              <a:rPr lang="en-CA" smtClean="0"/>
              <a:t>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49349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958</TotalTime>
  <Words>2274</Words>
  <Application>Microsoft Office PowerPoint</Application>
  <PresentationFormat>Widescreen</PresentationFormat>
  <Paragraphs>556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Times New Roman</vt:lpstr>
      <vt:lpstr>Office Theme</vt:lpstr>
      <vt:lpstr>Multi-model Intercomparison Project on the Saskatchewan-Nelson-Churchill River Basin  (Nelson-MiP project)</vt:lpstr>
      <vt:lpstr>Agenda</vt:lpstr>
      <vt:lpstr>Time periods for calibration/validation</vt:lpstr>
      <vt:lpstr>Selection of natural gauge stations for calibration/validation - continuous vs seasonal</vt:lpstr>
      <vt:lpstr>Selection of natural gauge stations for calibration after QA/QC of measured streamflow time-series</vt:lpstr>
      <vt:lpstr>User-selected stations to be removed if agreed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Deliverables &amp; Follow-up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Multi-model Intercomparison Project on the Saskatchewan-Nelson-Churchill River Basin  (Nelson-MiP project)</dc:title>
  <dc:creator>Oyémonbadé Awoye</dc:creator>
  <cp:lastModifiedBy>Oyémonbadé Awoye</cp:lastModifiedBy>
  <cp:revision>247</cp:revision>
  <dcterms:created xsi:type="dcterms:W3CDTF">2019-12-18T18:53:27Z</dcterms:created>
  <dcterms:modified xsi:type="dcterms:W3CDTF">2020-04-08T17:59:56Z</dcterms:modified>
</cp:coreProperties>
</file>

<file path=docProps/thumbnail.jpeg>
</file>